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6"/>
    <p:sldMasterId id="2147483678" r:id="rId7"/>
    <p:sldMasterId id="2147483692" r:id="rId8"/>
    <p:sldMasterId id="2147483705" r:id="rId9"/>
  </p:sldMasterIdLst>
  <p:notesMasterIdLst>
    <p:notesMasterId r:id="rId16"/>
  </p:notesMasterIdLst>
  <p:handoutMasterIdLst>
    <p:handoutMasterId r:id="rId17"/>
  </p:handoutMasterIdLst>
  <p:sldIdLst>
    <p:sldId id="311" r:id="rId10"/>
    <p:sldId id="574" r:id="rId11"/>
    <p:sldId id="584" r:id="rId12"/>
    <p:sldId id="343" r:id="rId13"/>
    <p:sldId id="346" r:id="rId14"/>
    <p:sldId id="283" r:id="rId15"/>
  </p:sldIdLst>
  <p:sldSz cx="12190413" cy="6858000"/>
  <p:notesSz cx="7315200" cy="9601200"/>
  <p:custDataLst>
    <p:tags r:id="rId18"/>
  </p:custDataLst>
  <p:defaultTextStyle>
    <a:defPPr>
      <a:defRPr lang="da-DK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882D5B-4304-BF48-AAE5-14F24B546288}" name="Fabian Wagner" initials="FW" userId="S::fawa@dtu.dk::d1e8ff44-36bb-47a1-beac-2ec7ee1843a2" providerId="AD"/>
  <p188:author id="{A673F3A7-B732-2F51-328E-2ADCE3403C5B}" name="Lena Kitzing" initials="LK" userId="S::lkit@dtu.dk::039e883e-b5be-403d-9d3a-20833dbace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2EB8"/>
    <a:srgbClr val="B540D0"/>
    <a:srgbClr val="CE80E0"/>
    <a:srgbClr val="DEACEA"/>
    <a:srgbClr val="148250"/>
    <a:srgbClr val="002570"/>
    <a:srgbClr val="678A18"/>
    <a:srgbClr val="B23ACE"/>
    <a:srgbClr val="FEDBCA"/>
    <a:srgbClr val="802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C9093-0EF3-466F-8DC2-AE1A9D3D1B70}" v="96" dt="2024-05-06T10:09:16.035"/>
    <p1510:client id="{68C40E29-933A-4A94-B144-412D7ECD0B60}" v="146" dt="2024-05-06T18:46:08.674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7" autoAdjust="0"/>
    <p:restoredTop sz="76157" autoAdjust="0"/>
  </p:normalViewPr>
  <p:slideViewPr>
    <p:cSldViewPr snapToGrid="0">
      <p:cViewPr varScale="1">
        <p:scale>
          <a:sx n="71" d="100"/>
          <a:sy n="71" d="100"/>
        </p:scale>
        <p:origin x="4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4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3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2.xml"/><Relationship Id="rId24" Type="http://schemas.microsoft.com/office/2018/10/relationships/authors" Target="author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699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8" tIns="47779" rIns="95558" bIns="47779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300"/>
            </a:lvl1pPr>
          </a:lstStyle>
          <a:p>
            <a:endParaRPr lang="da-DK">
              <a:latin typeface="Arial" panose="020B0604020202020204" pitchFamily="34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8" y="1"/>
            <a:ext cx="31699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8" tIns="47779" rIns="95558" bIns="47779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300"/>
            </a:lvl1pPr>
          </a:lstStyle>
          <a:p>
            <a:endParaRPr lang="da-DK"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8" tIns="47779" rIns="95558" bIns="47779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300"/>
            </a:lvl1pPr>
          </a:lstStyle>
          <a:p>
            <a:endParaRPr lang="da-DK">
              <a:latin typeface="Arial" panose="020B0604020202020204" pitchFamily="34" charset="0"/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8" y="9119474"/>
            <a:ext cx="31699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8" tIns="47779" rIns="95558" bIns="47779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300"/>
            </a:lvl1pPr>
          </a:lstStyle>
          <a:p>
            <a:fld id="{491ECFBD-4A0D-4BCF-98A8-E205F44719BF}" type="slidenum">
              <a:rPr lang="da-DK" smtClean="0">
                <a:latin typeface="Arial" panose="020B0604020202020204" pitchFamily="34" charset="0"/>
              </a:rPr>
              <a:pPr/>
              <a:t>‹#›</a:t>
            </a:fld>
            <a:endParaRPr 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09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5-06T18:08:18.9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 2529 0 0,'0'0'288'0'0,"0"-4"-1041"0"0,0 1 417 0 0,0-1-48 0 0,0 2 64 0 0,0 0 96 0 0,0 1 40 0 0,0-1 16 0 0,0 0 96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5-06T18:08:20.9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73 2224 0 0,'2'-3'205'0'0,"0"2"-152"0"0,-1-1 28 0 0,0 1 235 0 0,-1 0-318 0 0,0 1-2 0 0,0-1-1 0 0,0 0-4 0 0,0 0 3 0 0,0 0-3 0 0,0-1-2 0 0,0-1-49 0 0,0 1 1 0 0,0 0 0 0 0,1-1 0 0 0,0 1 0 0 0,-1 0 0 0 0,1-1 0 0 0,0 1 0 0 0,0 0 0 0 0,0 0 0 0 0,0 0-1 0 0,3-3 1 0 0,-3 3-6 0 0,0 0 0 0 0,0 0 1 0 0,1 0-1 0 0,-1 0 0 0 0,0 0 0 0 0,-1 0 0 0 0,1 0 0 0 0,0-1 0 0 0,-1 1 0 0 0,1 0 0 0 0,-1-3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5-06T18:08:21.7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2657 0 0,'0'0'2056'0'0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5-06T18:08:58.1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40 2809 0 0,'0'0'658'0'0,"0"0"-674"0"0,0 0-4 0 0,1-1-2 0 0,-1 1 8 0 0,1 0-8 0 0,0-1-4 0 0,0-1-8 0 0,1 0 1 0 0,-1 1 30 0 0,14-28-36 0 0,-13 25-438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5-06T18:09:59.6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3673 0 0,'0'0'913'0'0,"0"4"-986"0"0,0 14 82 0 0,0-13 251 0 0,1-5-1347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5-06T18:10:01.3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55 1032 0 0,'0'0'58'0'0,"-2"0"-60"0"0,2 0-1 0 0,0 0-2 0 0,0-2 33 0 0,3-6 515 0 0,7-4-201 0 0,-9 12-336 0 0,1-1 0 0 0,-1 0 0 0 0,0 0 0 0 0,0 0 0 0 0,-1 0 0 0 0,1 0 0 0 0,0 0 0 0 0,0 0 0 0 0,0 0 0 0 0,-1 0 0 0 0,1 0 0 0 0,0-1 0 0 0,-1 1 0 0 0,1 0 0 0 0,-1 0 0 0 0,1-2 0 0 0,-1 2 181 0 0,6-10 1396 0 0,-5 10-1589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5-06T18:10:01.6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4729 0 0,'0'0'296'0'0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5-06T18:10:02.0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5209 0 0,'0'0'440'0'0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699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58" tIns="47779" rIns="95558" bIns="47779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3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2" y="1"/>
            <a:ext cx="31699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58" tIns="47779" rIns="95558" bIns="47779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3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361" y="4560570"/>
            <a:ext cx="5364479" cy="432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58" tIns="47779" rIns="95558" bIns="477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err="1"/>
              <a:t>Click</a:t>
            </a:r>
            <a:r>
              <a:rPr lang="da-DK"/>
              <a:t> to </a:t>
            </a:r>
            <a:r>
              <a:rPr lang="da-DK" err="1"/>
              <a:t>edit</a:t>
            </a:r>
            <a:r>
              <a:rPr lang="da-DK"/>
              <a:t> Master </a:t>
            </a:r>
            <a:r>
              <a:rPr lang="da-DK" err="1"/>
              <a:t>text</a:t>
            </a:r>
            <a:r>
              <a:rPr lang="da-DK"/>
              <a:t> </a:t>
            </a:r>
            <a:r>
              <a:rPr lang="da-DK" err="1"/>
              <a:t>styles</a:t>
            </a:r>
            <a:endParaRPr lang="da-DK"/>
          </a:p>
          <a:p>
            <a:pPr lvl="1"/>
            <a:r>
              <a:rPr lang="da-DK"/>
              <a:t>Second </a:t>
            </a:r>
            <a:r>
              <a:rPr lang="da-DK" err="1"/>
              <a:t>level</a:t>
            </a:r>
            <a:endParaRPr lang="da-DK"/>
          </a:p>
          <a:p>
            <a:pPr lvl="2"/>
            <a:r>
              <a:rPr lang="da-DK"/>
              <a:t>Third </a:t>
            </a:r>
            <a:r>
              <a:rPr lang="da-DK" err="1"/>
              <a:t>level</a:t>
            </a:r>
            <a:endParaRPr lang="da-DK"/>
          </a:p>
          <a:p>
            <a:pPr lvl="3"/>
            <a:r>
              <a:rPr lang="da-DK" err="1"/>
              <a:t>Fourth</a:t>
            </a:r>
            <a:r>
              <a:rPr lang="da-DK"/>
              <a:t> </a:t>
            </a:r>
            <a:r>
              <a:rPr lang="da-DK" err="1"/>
              <a:t>level</a:t>
            </a:r>
            <a:endParaRPr lang="da-DK"/>
          </a:p>
          <a:p>
            <a:pPr lvl="4"/>
            <a:r>
              <a:rPr lang="da-DK"/>
              <a:t>Fifth </a:t>
            </a:r>
            <a:r>
              <a:rPr lang="da-DK" err="1"/>
              <a:t>level</a:t>
            </a:r>
            <a:endParaRPr lang="da-DK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58" tIns="47779" rIns="95558" bIns="47779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3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2" y="9121140"/>
            <a:ext cx="31699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58" tIns="47779" rIns="95558" bIns="47779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300">
                <a:latin typeface="Arial" panose="020B0604020202020204" pitchFamily="34" charset="0"/>
              </a:defRPr>
            </a:lvl1pPr>
          </a:lstStyle>
          <a:p>
            <a:fld id="{C734BB09-483B-4C4B-A5A4-C02A22055B01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783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55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C88266A-788E-4D64-93CB-2B92EBD46579}" type="slidenum">
              <a:rPr lang="da-DK">
                <a:solidFill>
                  <a:prstClr val="black"/>
                </a:solidFill>
                <a:latin typeface="Calibri" panose="020F0502020204030204"/>
                <a:ea typeface="+mn-ea"/>
              </a:rPr>
              <a:pPr defTabSz="95558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64661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PTDF: Power transfer Distribution function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22843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Lets now focus on offshore grids.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The picture shows the offshore grid resulting from the optimization in 2030 and 2050. </a:t>
            </a:r>
          </a:p>
          <a:p>
            <a:endParaRPr lang="da-DK" dirty="0"/>
          </a:p>
          <a:p>
            <a:r>
              <a:rPr lang="da-DK" dirty="0"/>
              <a:t>Different purpose of the line in 2030 and 2050! Only as C2C dispatch in 2030, and double use in 2050 (blue dot is the wind farm). </a:t>
            </a:r>
          </a:p>
          <a:p>
            <a:r>
              <a:rPr lang="da-DK" dirty="0"/>
              <a:t>With this planning, emissions and costs are reduced.</a:t>
            </a:r>
          </a:p>
          <a:p>
            <a:endParaRPr lang="da-DK" dirty="0"/>
          </a:p>
          <a:p>
            <a:r>
              <a:rPr lang="da-DK" dirty="0"/>
              <a:t>Without performing intertemporal optimization, this result was not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57805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say : </a:t>
            </a:r>
            <a:r>
              <a:rPr lang="en-US" dirty="0" err="1"/>
              <a:t>comensation</a:t>
            </a:r>
            <a:r>
              <a:rPr lang="en-US" dirty="0"/>
              <a:t> against volume risk</a:t>
            </a:r>
          </a:p>
          <a:p>
            <a:r>
              <a:rPr lang="en-US" dirty="0"/>
              <a:t>Price risks addressed through CfD / but can also be tackled through TAGs – </a:t>
            </a:r>
          </a:p>
          <a:p>
            <a:r>
              <a:rPr lang="en-US" dirty="0"/>
              <a:t>Future price risks through revenue guarantees , but would not be an issue if CfDs…</a:t>
            </a:r>
          </a:p>
          <a:p>
            <a:r>
              <a:rPr lang="en-US" dirty="0"/>
              <a:t>There all have benefits and disadvantages - /pros and cons – I cannot go through all of these – but food for discussion for the session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8016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0">
              <a:defRPr/>
            </a:pPr>
            <a:endParaRPr lang="da-DK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873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1" name="Logo white">
            <a:extLst>
              <a:ext uri="{FF2B5EF4-FFF2-40B4-BE49-F238E27FC236}">
                <a16:creationId xmlns:a16="http://schemas.microsoft.com/office/drawing/2014/main" id="{275A6477-FE3A-4D40-B1FE-E46C11E344A5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214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91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77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1117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9312374" cy="972716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0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96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6048672" cy="972716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726" y="1706328"/>
            <a:ext cx="6048672" cy="4545578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1213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1213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67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7" userDrawn="1">
          <p15:clr>
            <a:srgbClr val="F26B43"/>
          </p15:clr>
        </p15:guide>
        <p15:guide id="2" pos="5247" userDrawn="1">
          <p15:clr>
            <a:srgbClr val="F26B43"/>
          </p15:clr>
        </p15:guide>
        <p15:guide id="3" pos="1117" userDrawn="1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360" y="426127"/>
            <a:ext cx="6865740" cy="972716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60" y="1706328"/>
            <a:ext cx="6865740" cy="4545578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56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2660" userDrawn="1">
          <p15:clr>
            <a:srgbClr val="F26B43"/>
          </p15:clr>
        </p15:guide>
        <p15:guide id="3" pos="2335" userDrawn="1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7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GB"/>
              <a:t>Click to add title one line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0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899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899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49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37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 userDrawn="1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45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7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26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78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2F3E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6376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60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7999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  <a:endParaRPr lang="en-GB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 descr="Text&#10;&#10;Description automatically generated with low confidence">
            <a:extLst>
              <a:ext uri="{FF2B5EF4-FFF2-40B4-BE49-F238E27FC236}">
                <a16:creationId xmlns:a16="http://schemas.microsoft.com/office/drawing/2014/main" id="{74761407-A2DE-2446-8CD6-EA4921AFCA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8"/>
            <a:ext cx="12190413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56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60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7999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  <a:endParaRPr lang="en-GB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0159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6449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>
          <p15:clr>
            <a:srgbClr val="F26B43"/>
          </p15:clr>
        </p15:guide>
        <p15:guide id="2" pos="1117">
          <p15:clr>
            <a:srgbClr val="F26B43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836713"/>
            <a:ext cx="9312374" cy="562131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1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1108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849735"/>
            <a:ext cx="6048672" cy="549109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726" y="1706328"/>
            <a:ext cx="6048672" cy="454557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1213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</a:t>
            </a:r>
            <a:r>
              <a:rPr lang="en-GB" dirty="0" err="1"/>
              <a:t>Skyfish</a:t>
            </a:r>
            <a:r>
              <a:rPr lang="en-GB" dirty="0"/>
              <a:t>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1213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118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7">
          <p15:clr>
            <a:srgbClr val="F26B43"/>
          </p15:clr>
        </p15:guide>
        <p15:guide id="2" pos="5247">
          <p15:clr>
            <a:srgbClr val="F26B43"/>
          </p15:clr>
        </p15:guide>
        <p15:guide id="3" pos="1117">
          <p15:clr>
            <a:srgbClr val="F26B43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360" y="836713"/>
            <a:ext cx="6865740" cy="562131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60" y="1706328"/>
            <a:ext cx="6865740" cy="454557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</a:t>
            </a:r>
            <a:r>
              <a:rPr lang="en-GB" dirty="0" err="1"/>
              <a:t>Skyfish</a:t>
            </a:r>
            <a:r>
              <a:rPr lang="en-GB"/>
              <a:t>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105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>
          <p15:clr>
            <a:srgbClr val="F26B43"/>
          </p15:clr>
        </p15:guide>
        <p15:guide id="2" pos="2660">
          <p15:clr>
            <a:srgbClr val="F26B43"/>
          </p15:clr>
        </p15:guide>
        <p15:guide id="3" pos="2335">
          <p15:clr>
            <a:srgbClr val="F26B43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9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2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1" y="979202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901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2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901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50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382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>
          <p15:clr>
            <a:srgbClr val="F26B43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947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7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46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C2F897-7D40-BE48-9F53-AEA3A3C299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8" r="-245" b="41599"/>
          <a:stretch/>
        </p:blipFill>
        <p:spPr>
          <a:xfrm>
            <a:off x="-25473" y="0"/>
            <a:ext cx="12313368" cy="6858000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40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554681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40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482773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40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2F3EEA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53211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EBEF2-2EDE-502A-9EE0-55A39B84F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14156-2D8D-AB0B-F1D8-E3BBBCFF7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084A4-3F22-9BF2-2514-E3FF9E850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6B6-AC86-8444-A5EF-4FBF6F17001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D2811-DC76-838D-A036-ABB1E4261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2BF67-8601-46F3-0642-218705D6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6F4C3-903D-D442-A1DB-583B20532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70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60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7999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  <a:endParaRPr lang="en-GB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 descr="Text&#10;&#10;Description automatically generated with low confidence">
            <a:extLst>
              <a:ext uri="{FF2B5EF4-FFF2-40B4-BE49-F238E27FC236}">
                <a16:creationId xmlns:a16="http://schemas.microsoft.com/office/drawing/2014/main" id="{74761407-A2DE-2446-8CD6-EA4921AFCA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8"/>
            <a:ext cx="12190413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2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60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7999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  <a:endParaRPr lang="en-GB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69580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0840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>
          <p15:clr>
            <a:srgbClr val="F26B43"/>
          </p15:clr>
        </p15:guide>
        <p15:guide id="2" pos="1117">
          <p15:clr>
            <a:srgbClr val="F26B43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836713"/>
            <a:ext cx="9312374" cy="562131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1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1684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849735"/>
            <a:ext cx="6048672" cy="549109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726" y="1706328"/>
            <a:ext cx="6048672" cy="454557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1213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</a:t>
            </a:r>
            <a:r>
              <a:rPr lang="en-GB" dirty="0" err="1"/>
              <a:t>Skyfish</a:t>
            </a:r>
            <a:r>
              <a:rPr lang="en-GB" dirty="0"/>
              <a:t>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1213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605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7">
          <p15:clr>
            <a:srgbClr val="F26B43"/>
          </p15:clr>
        </p15:guide>
        <p15:guide id="2" pos="5247">
          <p15:clr>
            <a:srgbClr val="F26B43"/>
          </p15:clr>
        </p15:guide>
        <p15:guide id="3" pos="1117">
          <p15:clr>
            <a:srgbClr val="F26B43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360" y="836713"/>
            <a:ext cx="6865740" cy="562131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60" y="1706328"/>
            <a:ext cx="6865740" cy="454557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</a:t>
            </a:r>
            <a:r>
              <a:rPr lang="en-GB" dirty="0" err="1"/>
              <a:t>Skyfish</a:t>
            </a:r>
            <a:r>
              <a:rPr lang="en-GB"/>
              <a:t>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365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>
          <p15:clr>
            <a:srgbClr val="F26B43"/>
          </p15:clr>
        </p15:guide>
        <p15:guide id="2" pos="2660">
          <p15:clr>
            <a:srgbClr val="F26B43"/>
          </p15:clr>
        </p15:guide>
        <p15:guide id="3" pos="2335">
          <p15:clr>
            <a:srgbClr val="F26B43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9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2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1" y="979202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901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2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901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50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017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>
          <p15:clr>
            <a:srgbClr val="F26B43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676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7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2217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C2F897-7D40-BE48-9F53-AEA3A3C299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8" r="-245" b="41599"/>
          <a:stretch/>
        </p:blipFill>
        <p:spPr>
          <a:xfrm>
            <a:off x="-25473" y="0"/>
            <a:ext cx="12313368" cy="6858000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40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2793482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40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287966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40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2F3EEA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3394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60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7999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  <a:endParaRPr lang="en-GB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 descr="Text&#10;&#10;Description automatically generated with low confidence">
            <a:extLst>
              <a:ext uri="{FF2B5EF4-FFF2-40B4-BE49-F238E27FC236}">
                <a16:creationId xmlns:a16="http://schemas.microsoft.com/office/drawing/2014/main" id="{74761407-A2DE-2446-8CD6-EA4921AFCA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8"/>
            <a:ext cx="12190413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24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60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7999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  <a:endParaRPr lang="en-GB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405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1603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>
          <p15:clr>
            <a:srgbClr val="F26B43"/>
          </p15:clr>
        </p15:guide>
        <p15:guide id="2" pos="1117">
          <p15:clr>
            <a:srgbClr val="F26B43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836713"/>
            <a:ext cx="9312374" cy="562131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1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478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849735"/>
            <a:ext cx="6048672" cy="549109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726" y="1706328"/>
            <a:ext cx="6048672" cy="454557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1213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</a:t>
            </a:r>
            <a:r>
              <a:rPr lang="en-GB" dirty="0" err="1"/>
              <a:t>Skyfish</a:t>
            </a:r>
            <a:r>
              <a:rPr lang="en-GB" dirty="0"/>
              <a:t>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1213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219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7">
          <p15:clr>
            <a:srgbClr val="F26B43"/>
          </p15:clr>
        </p15:guide>
        <p15:guide id="2" pos="5247">
          <p15:clr>
            <a:srgbClr val="F26B43"/>
          </p15:clr>
        </p15:guide>
        <p15:guide id="3" pos="1117">
          <p15:clr>
            <a:srgbClr val="F26B43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360" y="836713"/>
            <a:ext cx="6865740" cy="562131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60" y="1706328"/>
            <a:ext cx="6865740" cy="454557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</a:t>
            </a:r>
            <a:r>
              <a:rPr lang="en-GB" dirty="0" err="1"/>
              <a:t>Skyfish</a:t>
            </a:r>
            <a:r>
              <a:rPr lang="en-GB"/>
              <a:t>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998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>
          <p15:clr>
            <a:srgbClr val="F26B43"/>
          </p15:clr>
        </p15:guide>
        <p15:guide id="2" pos="2660">
          <p15:clr>
            <a:srgbClr val="F26B43"/>
          </p15:clr>
        </p15:guide>
        <p15:guide id="3" pos="2335">
          <p15:clr>
            <a:srgbClr val="F26B43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9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2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1" y="979202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901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2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901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50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991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>
          <p15:clr>
            <a:srgbClr val="F26B43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710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7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3467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C2F897-7D40-BE48-9F53-AEA3A3C299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8" r="-245" b="41599"/>
          <a:stretch/>
        </p:blipFill>
        <p:spPr>
          <a:xfrm>
            <a:off x="-25473" y="0"/>
            <a:ext cx="12313368" cy="6858000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40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4988618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40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815792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40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2F3EEA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9837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ogo color">
            <a:extLst>
              <a:ext uri="{FF2B5EF4-FFF2-40B4-BE49-F238E27FC236}">
                <a16:creationId xmlns:a16="http://schemas.microsoft.com/office/drawing/2014/main" id="{ADC92552-7939-46C1-AAFE-B97F51EBFFE9}"/>
              </a:ext>
            </a:extLst>
          </p:cNvPr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2F3E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00" b="1"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4726" y="170632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/>
          </a:p>
        </p:txBody>
      </p:sp>
      <p:sp>
        <p:nvSpPr>
          <p:cNvPr id="113676" name="text" descr="{&quot;templafy&quot;:{&quot;id&quot;:&quot;79bdcc94-aa33-4708-9b11-1c10caf3252f&quot;}}" title="UserProfile.Offices.Workarea_{{DocumentLanguage}}"/>
          <p:cNvSpPr>
            <a:spLocks noChangeArrowheads="1"/>
          </p:cNvSpPr>
          <p:nvPr/>
        </p:nvSpPr>
        <p:spPr bwMode="auto">
          <a:xfrm>
            <a:off x="1774726" y="6541200"/>
            <a:ext cx="3397071" cy="31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en-GB" sz="700" b="1">
                <a:solidFill>
                  <a:schemeClr val="bg1"/>
                </a:solidFill>
                <a:latin typeface="+mn-lt"/>
              </a:rPr>
              <a:t>DTU Wind</a:t>
            </a:r>
          </a:p>
        </p:txBody>
      </p:sp>
      <p:sp>
        <p:nvSpPr>
          <p:cNvPr id="5" name="date" descr="{&quot;templafy&quot;:{&quot;id&quot;:&quot;5b2b8a09-0cee-4c85-9989-cde7ca927345&quot;}}" title="Form.Date">
            <a:extLst>
              <a:ext uri="{FF2B5EF4-FFF2-40B4-BE49-F238E27FC236}">
                <a16:creationId xmlns:a16="http://schemas.microsoft.com/office/drawing/2014/main" id="{792B975C-625D-4095-8E1D-63F20A11B57C}"/>
              </a:ext>
            </a:extLst>
          </p:cNvPr>
          <p:cNvSpPr/>
          <p:nvPr userDrawn="1"/>
        </p:nvSpPr>
        <p:spPr bwMode="auto">
          <a:xfrm>
            <a:off x="251363" y="6541200"/>
            <a:ext cx="1104013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</a:rPr>
              <a:t>7 July 2023</a:t>
            </a:r>
          </a:p>
        </p:txBody>
      </p:sp>
      <p:sp>
        <p:nvSpPr>
          <p:cNvPr id="7" name="text" descr="{&quot;templafy&quot;:{&quot;id&quot;:&quot;c4064f3e-61bd-4fde-bb92-82002841f380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5591149" y="6541200"/>
            <a:ext cx="5495949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GB" sz="700">
                <a:solidFill>
                  <a:schemeClr val="bg1"/>
                </a:solidFill>
                <a:latin typeface="+mn-lt"/>
              </a:rPr>
              <a:t>Introduction to Contracts-for-Difference</a:t>
            </a: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7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1" r:id="rId2"/>
    <p:sldLayoutId id="2147483664" r:id="rId3"/>
    <p:sldLayoutId id="2147483677" r:id="rId4"/>
    <p:sldLayoutId id="2147483672" r:id="rId5"/>
    <p:sldLayoutId id="2147483673" r:id="rId6"/>
    <p:sldLayoutId id="2147483676" r:id="rId7"/>
    <p:sldLayoutId id="2147483666" r:id="rId8"/>
    <p:sldLayoutId id="2147483667" r:id="rId9"/>
    <p:sldLayoutId id="2147483668" r:id="rId10"/>
    <p:sldLayoutId id="214748366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80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6156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828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 userDrawn="1">
          <p15:clr>
            <a:srgbClr val="F26B43"/>
          </p15:clr>
        </p15:guide>
        <p15:guide id="4" orient="horz" pos="881" userDrawn="1">
          <p15:clr>
            <a:srgbClr val="F26B43"/>
          </p15:clr>
        </p15:guide>
        <p15:guide id="5" orient="horz" pos="1074" userDrawn="1">
          <p15:clr>
            <a:srgbClr val="F26B43"/>
          </p15:clr>
        </p15:guide>
        <p15:guide id="6" orient="horz" pos="393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D082C42-6F9C-9245-8F7F-630A1E311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331"/>
          <a:stretch/>
        </p:blipFill>
        <p:spPr>
          <a:xfrm>
            <a:off x="1" y="448"/>
            <a:ext cx="1178651" cy="6857107"/>
          </a:xfrm>
          <a:prstGeom prst="rect">
            <a:avLst/>
          </a:prstGeom>
        </p:spPr>
      </p:pic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8651" y="425451"/>
            <a:ext cx="9312374" cy="51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8651" y="139858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endParaRPr lang="en-GB" dirty="0"/>
          </a:p>
        </p:txBody>
      </p:sp>
      <p:sp>
        <p:nvSpPr>
          <p:cNvPr id="7" name="text" descr="{&quot;templafy&quot;:{&quot;id&quot;:&quot;19920dab-3faa-4eb9-b064-a1f7031a4d5a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5591150" y="6541200"/>
            <a:ext cx="5495949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GB" sz="7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897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718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n-lt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154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309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463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617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7980" indent="-19798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13959" indent="-19798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615538" indent="-19798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827917" indent="-19798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>
          <p15:clr>
            <a:srgbClr val="F26B43"/>
          </p15:clr>
        </p15:guide>
        <p15:guide id="4" orient="horz" pos="881">
          <p15:clr>
            <a:srgbClr val="F26B43"/>
          </p15:clr>
        </p15:guide>
        <p15:guide id="5" orient="horz" pos="1074">
          <p15:clr>
            <a:srgbClr val="F26B43"/>
          </p15:clr>
        </p15:guide>
        <p15:guide id="6" orient="horz" pos="393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8651" y="425451"/>
            <a:ext cx="9312374" cy="51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8651" y="139858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endParaRPr lang="en-GB" dirty="0"/>
          </a:p>
        </p:txBody>
      </p:sp>
      <p:sp>
        <p:nvSpPr>
          <p:cNvPr id="7" name="text" descr="{&quot;templafy&quot;:{&quot;id&quot;:&quot;19920dab-3faa-4eb9-b064-a1f7031a4d5a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5591150" y="6541200"/>
            <a:ext cx="5495949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GB" sz="7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6" name="date" descr="{&quot;templafy&quot;:{&quot;id&quot;:&quot;85820af4-3e6d-4a51-b0e8-d39cffd4f4bf&quot;}}" title="Form.Date">
            <a:extLst>
              <a:ext uri="{FF2B5EF4-FFF2-40B4-BE49-F238E27FC236}">
                <a16:creationId xmlns:a16="http://schemas.microsoft.com/office/drawing/2014/main" id="{FB04A023-22BA-6B45-A7B9-6DF2938E2BE0}"/>
              </a:ext>
            </a:extLst>
          </p:cNvPr>
          <p:cNvSpPr/>
          <p:nvPr userDrawn="1"/>
        </p:nvSpPr>
        <p:spPr bwMode="auto">
          <a:xfrm>
            <a:off x="154218" y="6544308"/>
            <a:ext cx="2350095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0" i="0" u="none" strike="noStrike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  <a:cs typeface="Arial" panose="020B0604020202020204" pitchFamily="34" charset="0"/>
              </a:rPr>
              <a:t>Lena Kitzing, #</a:t>
            </a:r>
            <a:r>
              <a:rPr kumimoji="0" lang="en-GB" sz="700" b="0" i="0" u="none" strike="noStrike" cap="none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  <a:cs typeface="Arial" panose="020B0604020202020204" pitchFamily="34" charset="0"/>
              </a:rPr>
              <a:t>FSRInsights</a:t>
            </a:r>
            <a:r>
              <a:rPr kumimoji="0" lang="en-GB" sz="700" b="0" i="0" u="none" strike="noStrike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  <a:cs typeface="Arial" panose="020B0604020202020204" pitchFamily="34" charset="0"/>
              </a:rPr>
              <a:t>, 8 February 2023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D082C42-6F9C-9245-8F7F-630A1E311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331"/>
          <a:stretch/>
        </p:blipFill>
        <p:spPr>
          <a:xfrm>
            <a:off x="1" y="448"/>
            <a:ext cx="1178651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0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n-lt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154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309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463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617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7980" indent="-19798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13959" indent="-19798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615538" indent="-19798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827917" indent="-19798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>
          <p15:clr>
            <a:srgbClr val="F26B43"/>
          </p15:clr>
        </p15:guide>
        <p15:guide id="4" orient="horz" pos="881">
          <p15:clr>
            <a:srgbClr val="F26B43"/>
          </p15:clr>
        </p15:guide>
        <p15:guide id="5" orient="horz" pos="1074">
          <p15:clr>
            <a:srgbClr val="F26B43"/>
          </p15:clr>
        </p15:guide>
        <p15:guide id="6" orient="horz" pos="393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78651" y="425451"/>
            <a:ext cx="9312374" cy="51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8651" y="139858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endParaRPr lang="en-GB" dirty="0"/>
          </a:p>
        </p:txBody>
      </p:sp>
      <p:sp>
        <p:nvSpPr>
          <p:cNvPr id="7" name="text" descr="{&quot;templafy&quot;:{&quot;id&quot;:&quot;19920dab-3faa-4eb9-b064-a1f7031a4d5a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5591150" y="6541200"/>
            <a:ext cx="5495949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GB" sz="7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2F3EE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09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6" name="date" descr="{&quot;templafy&quot;:{&quot;id&quot;:&quot;85820af4-3e6d-4a51-b0e8-d39cffd4f4bf&quot;}}" title="Form.Date">
            <a:extLst>
              <a:ext uri="{FF2B5EF4-FFF2-40B4-BE49-F238E27FC236}">
                <a16:creationId xmlns:a16="http://schemas.microsoft.com/office/drawing/2014/main" id="{FB04A023-22BA-6B45-A7B9-6DF2938E2BE0}"/>
              </a:ext>
            </a:extLst>
          </p:cNvPr>
          <p:cNvSpPr/>
          <p:nvPr userDrawn="1"/>
        </p:nvSpPr>
        <p:spPr bwMode="auto">
          <a:xfrm>
            <a:off x="154218" y="6544308"/>
            <a:ext cx="2350095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0" i="0" u="none" strike="noStrike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  <a:cs typeface="Arial" panose="020B0604020202020204" pitchFamily="34" charset="0"/>
              </a:rPr>
              <a:t>Lena Kitzing, March 2023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D082C42-6F9C-9245-8F7F-630A1E311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331"/>
          <a:stretch/>
        </p:blipFill>
        <p:spPr>
          <a:xfrm>
            <a:off x="1" y="448"/>
            <a:ext cx="1178651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n-lt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154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309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463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617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7980" indent="-19798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13959" indent="-19798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615538" indent="-19798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827917" indent="-19798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5897" indent="-19798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>
          <p15:clr>
            <a:srgbClr val="F26B43"/>
          </p15:clr>
        </p15:guide>
        <p15:guide id="4" orient="horz" pos="881">
          <p15:clr>
            <a:srgbClr val="F26B43"/>
          </p15:clr>
        </p15:guide>
        <p15:guide id="5" orient="horz" pos="1074">
          <p15:clr>
            <a:srgbClr val="F26B43"/>
          </p15:clr>
        </p15:guide>
        <p15:guide id="6" orient="horz" pos="39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s://orbit.dtu.dk/en/projects/modelling-and-optimization-of-the-north-sea-regions-energy-system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image" Target="../media/image14.png"/><Relationship Id="rId18" Type="http://schemas.openxmlformats.org/officeDocument/2006/relationships/customXml" Target="../ink/ink6.xml"/><Relationship Id="rId3" Type="http://schemas.openxmlformats.org/officeDocument/2006/relationships/image" Target="../media/image8.jpeg"/><Relationship Id="rId21" Type="http://schemas.openxmlformats.org/officeDocument/2006/relationships/customXml" Target="../ink/ink8.xml"/><Relationship Id="rId7" Type="http://schemas.openxmlformats.org/officeDocument/2006/relationships/image" Target="../media/image11.png"/><Relationship Id="rId12" Type="http://schemas.openxmlformats.org/officeDocument/2006/relationships/customXml" Target="../ink/ink3.xml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5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1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customXml" Target="../ink/ink2.xml"/><Relationship Id="rId19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5.xml"/><Relationship Id="rId7" Type="http://schemas.openxmlformats.org/officeDocument/2006/relationships/hyperlink" Target="mailto:lkit@dtu.dk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2.png"/><Relationship Id="rId4" Type="http://schemas.openxmlformats.org/officeDocument/2006/relationships/image" Target="../media/image18.jpeg"/><Relationship Id="rId9" Type="http://schemas.openxmlformats.org/officeDocument/2006/relationships/hyperlink" Target="https://www.linkedin.com/in/lena-kitzing-886981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73171E-C4BD-6FA3-9ADA-6BDF0721B2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4"/>
          <a:stretch/>
        </p:blipFill>
        <p:spPr>
          <a:xfrm>
            <a:off x="794" y="45066"/>
            <a:ext cx="12188826" cy="641058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16BCE83-C6F7-CDD0-DD06-771FB0BD18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071" y="1451430"/>
            <a:ext cx="11794873" cy="2780328"/>
          </a:xfrm>
        </p:spPr>
        <p:txBody>
          <a:bodyPr/>
          <a:lstStyle/>
          <a:p>
            <a:r>
              <a:rPr lang="en-US" sz="5200" b="1" dirty="0"/>
              <a:t>Regulatory and market innovation</a:t>
            </a:r>
          </a:p>
          <a:p>
            <a:r>
              <a:rPr lang="en-US" sz="5200" b="1" cap="all" dirty="0"/>
              <a:t>OFFSHORE ENERGY ISLANDS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16BCE83-C6F7-CDD0-DD06-771FB0BD1845}"/>
              </a:ext>
            </a:extLst>
          </p:cNvPr>
          <p:cNvSpPr txBox="1">
            <a:spLocks/>
          </p:cNvSpPr>
          <p:nvPr/>
        </p:nvSpPr>
        <p:spPr bwMode="auto">
          <a:xfrm>
            <a:off x="247618" y="4405618"/>
            <a:ext cx="11942002" cy="205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30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14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6156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28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defTabSz="914309"/>
            <a:r>
              <a:rPr lang="en-US" sz="2200" kern="0" cap="all" dirty="0">
                <a:solidFill>
                  <a:srgbClr val="FFFFFF"/>
                </a:solidFill>
                <a:latin typeface="Arial"/>
              </a:rPr>
              <a:t>7 MAY 2024, BORNHOLM BALTIC ENERGY ISLAND SUMMIT</a:t>
            </a:r>
          </a:p>
          <a:p>
            <a:pPr defTabSz="914309"/>
            <a:endParaRPr lang="en-US" sz="2200" kern="0" cap="all" dirty="0">
              <a:solidFill>
                <a:srgbClr val="FFFFFF"/>
              </a:solidFill>
              <a:latin typeface="Arial"/>
            </a:endParaRPr>
          </a:p>
          <a:p>
            <a:pPr defTabSz="914309"/>
            <a:r>
              <a:rPr lang="en-US" sz="2200" kern="0" cap="all" dirty="0">
                <a:solidFill>
                  <a:srgbClr val="FFFFFF"/>
                </a:solidFill>
                <a:latin typeface="Arial"/>
              </a:rPr>
              <a:t>Lena </a:t>
            </a:r>
            <a:r>
              <a:rPr lang="en-US" sz="2200" kern="0" cap="all" dirty="0" err="1">
                <a:solidFill>
                  <a:srgbClr val="FFFFFF"/>
                </a:solidFill>
                <a:latin typeface="Arial"/>
              </a:rPr>
              <a:t>kitzing</a:t>
            </a:r>
            <a:r>
              <a:rPr lang="en-US" sz="2200" kern="0" cap="all" dirty="0">
                <a:solidFill>
                  <a:srgbClr val="FFFFFF"/>
                </a:solidFill>
                <a:latin typeface="Arial"/>
              </a:rPr>
              <a:t>,</a:t>
            </a:r>
          </a:p>
          <a:p>
            <a:pPr defTabSz="914309"/>
            <a:r>
              <a:rPr lang="en-US" sz="2200" kern="0" cap="all" dirty="0">
                <a:solidFill>
                  <a:srgbClr val="FFFFFF"/>
                </a:solidFill>
                <a:latin typeface="Arial"/>
              </a:rPr>
              <a:t>head of Division Wind ENERGY SYSTEMS, Technical UNIVERSITY OF DENMARK</a:t>
            </a:r>
          </a:p>
        </p:txBody>
      </p:sp>
    </p:spTree>
    <p:extLst>
      <p:ext uri="{BB962C8B-B14F-4D97-AF65-F5344CB8AC3E}">
        <p14:creationId xmlns:p14="http://schemas.microsoft.com/office/powerpoint/2010/main" val="3683952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DDD71C5E-86DB-4FED-9D69-CAF8C5BD1FAC}"/>
              </a:ext>
            </a:extLst>
          </p:cNvPr>
          <p:cNvSpPr txBox="1"/>
          <p:nvPr/>
        </p:nvSpPr>
        <p:spPr>
          <a:xfrm>
            <a:off x="961445" y="355303"/>
            <a:ext cx="11277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sz="3000" b="1" kern="0" dirty="0">
                <a:solidFill>
                  <a:srgbClr val="000000"/>
                </a:solidFill>
                <a:latin typeface="+mn-lt"/>
              </a:rPr>
              <a:t>Integration of offshore </a:t>
            </a:r>
            <a:r>
              <a:rPr lang="da-DK" sz="3000" b="1" kern="0" dirty="0" err="1">
                <a:solidFill>
                  <a:srgbClr val="000000"/>
                </a:solidFill>
                <a:latin typeface="+mn-lt"/>
              </a:rPr>
              <a:t>wind</a:t>
            </a:r>
            <a:r>
              <a:rPr lang="da-DK" sz="3000" b="1" kern="0" dirty="0">
                <a:solidFill>
                  <a:srgbClr val="000000"/>
                </a:solidFill>
                <a:latin typeface="+mn-lt"/>
              </a:rPr>
              <a:t> – from </a:t>
            </a:r>
            <a:r>
              <a:rPr lang="da-DK" sz="3000" b="1" kern="0" dirty="0" err="1">
                <a:solidFill>
                  <a:srgbClr val="000000"/>
                </a:solidFill>
                <a:latin typeface="+mn-lt"/>
              </a:rPr>
              <a:t>current</a:t>
            </a:r>
            <a:r>
              <a:rPr lang="da-DK" sz="3000" b="1" kern="0" dirty="0">
                <a:solidFill>
                  <a:srgbClr val="000000"/>
                </a:solidFill>
                <a:latin typeface="+mn-lt"/>
              </a:rPr>
              <a:t> </a:t>
            </a:r>
            <a:r>
              <a:rPr lang="da-DK" sz="3000" b="1" kern="0" dirty="0" err="1">
                <a:solidFill>
                  <a:srgbClr val="000000"/>
                </a:solidFill>
                <a:latin typeface="+mn-lt"/>
              </a:rPr>
              <a:t>practice</a:t>
            </a:r>
            <a:r>
              <a:rPr lang="da-DK" sz="3000" b="1" kern="0" dirty="0">
                <a:solidFill>
                  <a:srgbClr val="000000"/>
                </a:solidFill>
                <a:latin typeface="+mn-lt"/>
              </a:rPr>
              <a:t> to future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E13E2AB7-E288-4458-8C62-5A6976657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8582" y="6579384"/>
            <a:ext cx="598341" cy="306000"/>
          </a:xfrm>
        </p:spPr>
        <p:txBody>
          <a:bodyPr/>
          <a:lstStyle/>
          <a:p>
            <a:fld id="{103EA872-A674-449B-A120-B97244F8E91D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8FECD-B885-4F79-B918-5920E348E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984" y="1052736"/>
            <a:ext cx="3438859" cy="4190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404BED-5F0A-405E-9804-1BB364AF15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0" t="23006" r="20683" b="31845"/>
          <a:stretch/>
        </p:blipFill>
        <p:spPr>
          <a:xfrm>
            <a:off x="1342678" y="1105793"/>
            <a:ext cx="4522065" cy="4137207"/>
          </a:xfrm>
          <a:prstGeom prst="rect">
            <a:avLst/>
          </a:prstGeom>
        </p:spPr>
      </p:pic>
      <p:sp>
        <p:nvSpPr>
          <p:cNvPr id="3" name="Isosceles Triangle 2"/>
          <p:cNvSpPr/>
          <p:nvPr/>
        </p:nvSpPr>
        <p:spPr bwMode="auto">
          <a:xfrm rot="5400000">
            <a:off x="5305335" y="3151603"/>
            <a:ext cx="2590097" cy="290275"/>
          </a:xfrm>
          <a:prstGeom prst="triangle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6406" y="5342279"/>
            <a:ext cx="891109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32"/>
              </a:spcBef>
            </a:pPr>
            <a:r>
              <a:rPr lang="en-US" sz="1200" dirty="0">
                <a:latin typeface="+mn-lt"/>
              </a:rPr>
              <a:t>Source: Juan Gea-Bermudez, PhD thesis, Modelling and optimization of the North Sea region's energy system in the long term, </a:t>
            </a:r>
            <a:r>
              <a:rPr lang="en-US" sz="1200" dirty="0">
                <a:latin typeface="+mn-lt"/>
                <a:hlinkClick r:id="rId5"/>
              </a:rPr>
              <a:t>link</a:t>
            </a:r>
            <a:endParaRPr lang="da-DK" sz="1200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0330D2-4BB8-420D-A90A-73BEDBAC9CBC}"/>
              </a:ext>
            </a:extLst>
          </p:cNvPr>
          <p:cNvSpPr txBox="1"/>
          <p:nvPr/>
        </p:nvSpPr>
        <p:spPr>
          <a:xfrm>
            <a:off x="334566" y="5764581"/>
            <a:ext cx="11721062" cy="6052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1800" dirty="0">
                <a:ea typeface="Verdana" panose="020B0604030504040204" pitchFamily="34" charset="0"/>
              </a:rPr>
              <a:t>Strong reinforcement of the grid is needed to integrate large shares of VRE in a </a:t>
            </a:r>
            <a:r>
              <a:rPr lang="da-DK" sz="1800" dirty="0" err="1">
                <a:ea typeface="Verdana" panose="020B0604030504040204" pitchFamily="34" charset="0"/>
              </a:rPr>
              <a:t>cost-effective</a:t>
            </a:r>
            <a:r>
              <a:rPr lang="da-DK" sz="1800" dirty="0">
                <a:ea typeface="Verdana" panose="020B0604030504040204" pitchFamily="34" charset="0"/>
              </a:rPr>
              <a:t> </a:t>
            </a:r>
            <a:r>
              <a:rPr lang="da-DK" sz="1800" dirty="0" err="1">
                <a:ea typeface="Verdana" panose="020B0604030504040204" pitchFamily="34" charset="0"/>
              </a:rPr>
              <a:t>way</a:t>
            </a:r>
            <a:endParaRPr lang="da-DK" sz="1800" dirty="0">
              <a:ea typeface="Verdana" panose="020B0604030504040204" pitchFamily="34" charset="0"/>
            </a:endParaRPr>
          </a:p>
          <a:p>
            <a:pPr marL="285750" indent="-285750" algn="l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1800" dirty="0">
                <a:ea typeface="Verdana" panose="020B0604030504040204" pitchFamily="34" charset="0"/>
              </a:rPr>
              <a:t>An </a:t>
            </a:r>
            <a:r>
              <a:rPr lang="da-DK" sz="1800" dirty="0" err="1">
                <a:ea typeface="Verdana" panose="020B0604030504040204" pitchFamily="34" charset="0"/>
              </a:rPr>
              <a:t>extensive</a:t>
            </a:r>
            <a:r>
              <a:rPr lang="da-DK" sz="1800" dirty="0">
                <a:ea typeface="Verdana" panose="020B0604030504040204" pitchFamily="34" charset="0"/>
              </a:rPr>
              <a:t> </a:t>
            </a:r>
            <a:r>
              <a:rPr lang="da-DK" sz="1800" b="1" u="sng" dirty="0">
                <a:ea typeface="Verdana" panose="020B0604030504040204" pitchFamily="34" charset="0"/>
              </a:rPr>
              <a:t>offshore </a:t>
            </a:r>
            <a:r>
              <a:rPr lang="da-DK" sz="1800" b="1" u="sng" dirty="0" err="1">
                <a:ea typeface="Verdana" panose="020B0604030504040204" pitchFamily="34" charset="0"/>
              </a:rPr>
              <a:t>grid</a:t>
            </a:r>
            <a:r>
              <a:rPr lang="da-DK" sz="1800" b="1" u="sng" dirty="0">
                <a:ea typeface="Verdana" panose="020B0604030504040204" pitchFamily="34" charset="0"/>
              </a:rPr>
              <a:t> </a:t>
            </a:r>
            <a:r>
              <a:rPr lang="da-DK" sz="1800" dirty="0">
                <a:ea typeface="Verdana" panose="020B0604030504040204" pitchFamily="34" charset="0"/>
              </a:rPr>
              <a:t>is </a:t>
            </a:r>
            <a:r>
              <a:rPr lang="da-DK" sz="1800" dirty="0" err="1">
                <a:ea typeface="Verdana" panose="020B0604030504040204" pitchFamily="34" charset="0"/>
              </a:rPr>
              <a:t>crucial</a:t>
            </a:r>
            <a:r>
              <a:rPr lang="da-DK" sz="1800" dirty="0">
                <a:ea typeface="Verdana" panose="020B0604030504040204" pitchFamily="34" charset="0"/>
              </a:rPr>
              <a:t> in all </a:t>
            </a:r>
            <a:r>
              <a:rPr lang="da-DK" sz="1800" dirty="0" err="1">
                <a:ea typeface="Verdana" panose="020B0604030504040204" pitchFamily="34" charset="0"/>
              </a:rPr>
              <a:t>decarbonisation</a:t>
            </a:r>
            <a:r>
              <a:rPr lang="da-DK" sz="1800" dirty="0">
                <a:ea typeface="Verdana" panose="020B0604030504040204" pitchFamily="34" charset="0"/>
              </a:rPr>
              <a:t> scenarios</a:t>
            </a:r>
          </a:p>
        </p:txBody>
      </p:sp>
    </p:spTree>
    <p:extLst>
      <p:ext uri="{BB962C8B-B14F-4D97-AF65-F5344CB8AC3E}">
        <p14:creationId xmlns:p14="http://schemas.microsoft.com/office/powerpoint/2010/main" val="9544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C39D35-5538-1562-8352-3F317D9E44D8}"/>
              </a:ext>
            </a:extLst>
          </p:cNvPr>
          <p:cNvSpPr/>
          <p:nvPr/>
        </p:nvSpPr>
        <p:spPr bwMode="auto">
          <a:xfrm>
            <a:off x="0" y="6290589"/>
            <a:ext cx="12332138" cy="31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3CE172D-99F6-42B4-A54E-069B7B478F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69"/>
          <a:stretch/>
        </p:blipFill>
        <p:spPr>
          <a:xfrm>
            <a:off x="1630018" y="1468927"/>
            <a:ext cx="7273500" cy="51380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7AEB9-0369-4176-B326-6B0055555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216" y="381495"/>
            <a:ext cx="10563358" cy="649497"/>
          </a:xfrm>
        </p:spPr>
        <p:txBody>
          <a:bodyPr/>
          <a:lstStyle/>
          <a:p>
            <a:r>
              <a:rPr lang="da-DK" dirty="0" err="1"/>
              <a:t>Anticipatory</a:t>
            </a:r>
            <a:r>
              <a:rPr lang="da-DK" dirty="0"/>
              <a:t> </a:t>
            </a:r>
            <a:r>
              <a:rPr lang="da-DK" dirty="0" err="1"/>
              <a:t>investments</a:t>
            </a:r>
            <a:r>
              <a:rPr lang="da-DK" dirty="0"/>
              <a:t>: </a:t>
            </a:r>
            <a:r>
              <a:rPr lang="da-DK" dirty="0" err="1"/>
              <a:t>There</a:t>
            </a:r>
            <a:r>
              <a:rPr lang="da-DK" dirty="0"/>
              <a:t> is </a:t>
            </a:r>
            <a:r>
              <a:rPr lang="da-DK" dirty="0" err="1"/>
              <a:t>value</a:t>
            </a:r>
            <a:r>
              <a:rPr lang="da-DK" dirty="0"/>
              <a:t> in ”</a:t>
            </a:r>
            <a:r>
              <a:rPr lang="da-DK" dirty="0" err="1"/>
              <a:t>intertemporal</a:t>
            </a:r>
            <a:r>
              <a:rPr lang="da-DK" dirty="0"/>
              <a:t> offshore </a:t>
            </a:r>
            <a:r>
              <a:rPr lang="da-DK" dirty="0" err="1"/>
              <a:t>grid</a:t>
            </a:r>
            <a:r>
              <a:rPr lang="da-DK" dirty="0"/>
              <a:t> </a:t>
            </a:r>
            <a:r>
              <a:rPr lang="da-DK" dirty="0" err="1"/>
              <a:t>planning</a:t>
            </a:r>
            <a:r>
              <a:rPr lang="da-DK" dirty="0"/>
              <a:t>”, i.e. </a:t>
            </a:r>
            <a:r>
              <a:rPr lang="da-DK" dirty="0" err="1"/>
              <a:t>building</a:t>
            </a:r>
            <a:r>
              <a:rPr lang="da-DK" dirty="0"/>
              <a:t> </a:t>
            </a:r>
            <a:r>
              <a:rPr lang="da-DK" dirty="0" err="1"/>
              <a:t>now</a:t>
            </a:r>
            <a:r>
              <a:rPr lang="da-DK" dirty="0"/>
              <a:t> </a:t>
            </a:r>
            <a:r>
              <a:rPr lang="da-DK" dirty="0" err="1"/>
              <a:t>looking</a:t>
            </a:r>
            <a:r>
              <a:rPr lang="da-DK" dirty="0"/>
              <a:t> </a:t>
            </a:r>
            <a:r>
              <a:rPr lang="da-DK" dirty="0" err="1"/>
              <a:t>ahead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2E698-1B86-4FE5-A742-CE8DFFAE7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3</a:t>
            </a:fld>
            <a:endParaRPr lang="en-GB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0A8A8D-7708-4B87-A5E7-9171F8525FB7}"/>
              </a:ext>
            </a:extLst>
          </p:cNvPr>
          <p:cNvCxnSpPr>
            <a:cxnSpLocks/>
          </p:cNvCxnSpPr>
          <p:nvPr/>
        </p:nvCxnSpPr>
        <p:spPr bwMode="auto">
          <a:xfrm flipH="1">
            <a:off x="4239860" y="3274611"/>
            <a:ext cx="1621068" cy="1572169"/>
          </a:xfrm>
          <a:prstGeom prst="straightConnector1">
            <a:avLst/>
          </a:prstGeom>
          <a:ln w="57150">
            <a:solidFill>
              <a:schemeClr val="accent1"/>
            </a:solidFill>
            <a:prstDash val="sysDot"/>
            <a:headEnd type="none" w="med" len="med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10F0727-2860-42A0-B9BE-5189021FF2C6}"/>
              </a:ext>
            </a:extLst>
          </p:cNvPr>
          <p:cNvCxnSpPr>
            <a:cxnSpLocks/>
          </p:cNvCxnSpPr>
          <p:nvPr/>
        </p:nvCxnSpPr>
        <p:spPr bwMode="auto">
          <a:xfrm>
            <a:off x="5860928" y="3274611"/>
            <a:ext cx="2123348" cy="1500161"/>
          </a:xfrm>
          <a:prstGeom prst="straightConnector1">
            <a:avLst/>
          </a:prstGeom>
          <a:ln w="57150">
            <a:solidFill>
              <a:schemeClr val="accent1"/>
            </a:solidFill>
            <a:prstDash val="sysDot"/>
            <a:headEnd type="none" w="med" len="med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7D5193C-5F36-4D0E-829D-42042B73C047}"/>
              </a:ext>
            </a:extLst>
          </p:cNvPr>
          <p:cNvSpPr txBox="1"/>
          <p:nvPr/>
        </p:nvSpPr>
        <p:spPr>
          <a:xfrm>
            <a:off x="2871708" y="1130373"/>
            <a:ext cx="1621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2030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826E57B-1C54-4974-B0A6-C5B04B51F97D}"/>
              </a:ext>
            </a:extLst>
          </p:cNvPr>
          <p:cNvSpPr txBox="1"/>
          <p:nvPr/>
        </p:nvSpPr>
        <p:spPr>
          <a:xfrm>
            <a:off x="6922602" y="1130373"/>
            <a:ext cx="1621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2050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1874BE-3900-42D5-AE68-2E80A8FBDB98}"/>
              </a:ext>
            </a:extLst>
          </p:cNvPr>
          <p:cNvSpPr txBox="1"/>
          <p:nvPr/>
        </p:nvSpPr>
        <p:spPr>
          <a:xfrm>
            <a:off x="9455072" y="2202968"/>
            <a:ext cx="2353693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1800" dirty="0" err="1">
                <a:ea typeface="Verdana" panose="020B0604030504040204" pitchFamily="34" charset="0"/>
              </a:rPr>
              <a:t>Considering</a:t>
            </a:r>
            <a:r>
              <a:rPr lang="da-DK" sz="1800" dirty="0">
                <a:ea typeface="Verdana" panose="020B0604030504040204" pitchFamily="34" charset="0"/>
              </a:rPr>
              <a:t> future </a:t>
            </a:r>
            <a:r>
              <a:rPr lang="da-DK" sz="1800" dirty="0" err="1">
                <a:ea typeface="Verdana" panose="020B0604030504040204" pitchFamily="34" charset="0"/>
              </a:rPr>
              <a:t>expected</a:t>
            </a:r>
            <a:r>
              <a:rPr lang="da-DK" sz="1800" dirty="0">
                <a:ea typeface="Verdana" panose="020B0604030504040204" pitchFamily="34" charset="0"/>
              </a:rPr>
              <a:t> hub </a:t>
            </a:r>
            <a:r>
              <a:rPr lang="da-DK" sz="1800" dirty="0" err="1">
                <a:ea typeface="Verdana" panose="020B0604030504040204" pitchFamily="34" charset="0"/>
              </a:rPr>
              <a:t>development</a:t>
            </a:r>
            <a:r>
              <a:rPr lang="da-DK" sz="1800" dirty="0">
                <a:ea typeface="Verdana" panose="020B0604030504040204" pitchFamily="34" charset="0"/>
              </a:rPr>
              <a:t> in </a:t>
            </a:r>
            <a:r>
              <a:rPr lang="da-DK" sz="1800" dirty="0" err="1">
                <a:ea typeface="Verdana" panose="020B0604030504040204" pitchFamily="34" charset="0"/>
              </a:rPr>
              <a:t>today’s</a:t>
            </a:r>
            <a:r>
              <a:rPr lang="da-DK" sz="1800" dirty="0">
                <a:ea typeface="Verdana" panose="020B0604030504040204" pitchFamily="34" charset="0"/>
              </a:rPr>
              <a:t> </a:t>
            </a:r>
            <a:r>
              <a:rPr lang="da-DK" sz="1800" dirty="0" err="1">
                <a:ea typeface="Verdana" panose="020B0604030504040204" pitchFamily="34" charset="0"/>
              </a:rPr>
              <a:t>interconnector</a:t>
            </a:r>
            <a:r>
              <a:rPr lang="da-DK" sz="1800" dirty="0">
                <a:ea typeface="Verdana" panose="020B0604030504040204" pitchFamily="34" charset="0"/>
              </a:rPr>
              <a:t> </a:t>
            </a:r>
            <a:r>
              <a:rPr lang="da-DK" sz="1800" dirty="0" err="1">
                <a:ea typeface="Verdana" panose="020B0604030504040204" pitchFamily="34" charset="0"/>
              </a:rPr>
              <a:t>investments</a:t>
            </a:r>
            <a:r>
              <a:rPr lang="da-DK" sz="1800" dirty="0">
                <a:ea typeface="Verdana" panose="020B0604030504040204" pitchFamily="34" charset="0"/>
              </a:rPr>
              <a:t> is important to </a:t>
            </a:r>
            <a:r>
              <a:rPr lang="da-DK" sz="1800" dirty="0" err="1">
                <a:ea typeface="Verdana" panose="020B0604030504040204" pitchFamily="34" charset="0"/>
              </a:rPr>
              <a:t>reduce</a:t>
            </a:r>
            <a:r>
              <a:rPr lang="da-DK" sz="1800" dirty="0">
                <a:ea typeface="Verdana" panose="020B0604030504040204" pitchFamily="34" charset="0"/>
              </a:rPr>
              <a:t> overall costs of the system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072F73-CABE-D78F-6016-45B44D555542}"/>
              </a:ext>
            </a:extLst>
          </p:cNvPr>
          <p:cNvSpPr/>
          <p:nvPr/>
        </p:nvSpPr>
        <p:spPr bwMode="auto">
          <a:xfrm>
            <a:off x="5267811" y="1149330"/>
            <a:ext cx="3779370" cy="54455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27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35F563-9BA0-AFE4-2AA1-01D9AD9B7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651" y="425451"/>
            <a:ext cx="9312374" cy="748347"/>
          </a:xfrm>
        </p:spPr>
        <p:txBody>
          <a:bodyPr/>
          <a:lstStyle/>
          <a:p>
            <a:r>
              <a:rPr lang="da-DK" dirty="0" err="1"/>
              <a:t>Regulation</a:t>
            </a:r>
            <a:r>
              <a:rPr lang="da-DK" dirty="0"/>
              <a:t> and Market Challenges in the new offshore </a:t>
            </a:r>
            <a:r>
              <a:rPr lang="da-DK" dirty="0" err="1"/>
              <a:t>paradigm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902D80-046F-20A5-5CA2-0F9F291CA3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3AC6E-DB60-C57F-26D6-3532340423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7" name="Picture 4" descr="Hub Icon Vector Art, Icons, and Graphics for Free Download">
            <a:extLst>
              <a:ext uri="{FF2B5EF4-FFF2-40B4-BE49-F238E27FC236}">
                <a16:creationId xmlns:a16="http://schemas.microsoft.com/office/drawing/2014/main" id="{E8872D2E-39BE-F803-0EF3-64102ED38A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9" t="20405" r="12943" b="20288"/>
          <a:stretch/>
        </p:blipFill>
        <p:spPr bwMode="auto">
          <a:xfrm>
            <a:off x="1227033" y="3493644"/>
            <a:ext cx="738541" cy="71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ower Grid Icons - Download Free Vector Icons | Noun Project">
            <a:extLst>
              <a:ext uri="{FF2B5EF4-FFF2-40B4-BE49-F238E27FC236}">
                <a16:creationId xmlns:a16="http://schemas.microsoft.com/office/drawing/2014/main" id="{ED61048E-C430-1799-5FC9-C17B15CDC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320" y="1665620"/>
            <a:ext cx="860119" cy="86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30">
            <a:extLst>
              <a:ext uri="{FF2B5EF4-FFF2-40B4-BE49-F238E27FC236}">
                <a16:creationId xmlns:a16="http://schemas.microsoft.com/office/drawing/2014/main" id="{E3821DDF-3BEB-2120-C951-156DB46881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0193" y="4966333"/>
            <a:ext cx="568850" cy="568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D15C9F-CDA4-94B6-C3AD-C0593742A8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9600" y="2613882"/>
            <a:ext cx="510549" cy="5185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A87F96-49BB-5423-11D4-A1BEB9C1FD7E}"/>
              </a:ext>
            </a:extLst>
          </p:cNvPr>
          <p:cNvSpPr txBox="1"/>
          <p:nvPr/>
        </p:nvSpPr>
        <p:spPr>
          <a:xfrm>
            <a:off x="7726376" y="2772973"/>
            <a:ext cx="155010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3200" b="1" dirty="0">
                <a:latin typeface="Aptos" panose="020B0004020202020204" pitchFamily="34" charset="0"/>
              </a:rPr>
              <a:t>MARKET</a:t>
            </a:r>
            <a:endParaRPr lang="en-GB" sz="3200" b="1" dirty="0" err="1"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A665B0-8290-2184-A739-00F4868E78C1}"/>
              </a:ext>
            </a:extLst>
          </p:cNvPr>
          <p:cNvSpPr txBox="1"/>
          <p:nvPr/>
        </p:nvSpPr>
        <p:spPr>
          <a:xfrm>
            <a:off x="3961911" y="1948304"/>
            <a:ext cx="96500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3200" b="1" dirty="0">
                <a:latin typeface="Aptos" panose="020B0004020202020204" pitchFamily="34" charset="0"/>
              </a:rPr>
              <a:t>GRID</a:t>
            </a:r>
            <a:endParaRPr lang="en-GB" sz="3200" b="1" dirty="0" err="1">
              <a:latin typeface="Aptos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CDF8B5-F095-F4DF-FDE0-C5ACD1DBB284}"/>
              </a:ext>
            </a:extLst>
          </p:cNvPr>
          <p:cNvSpPr txBox="1"/>
          <p:nvPr/>
        </p:nvSpPr>
        <p:spPr>
          <a:xfrm>
            <a:off x="2060623" y="3608398"/>
            <a:ext cx="10852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3200" b="1" dirty="0">
                <a:latin typeface="Aptos" panose="020B0004020202020204" pitchFamily="34" charset="0"/>
              </a:rPr>
              <a:t>HUBS</a:t>
            </a:r>
            <a:endParaRPr lang="en-GB" sz="3200" b="1" dirty="0" err="1">
              <a:latin typeface="Aptos" panose="020B00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290C93-54E6-D3BB-99FF-37011F83DC84}"/>
              </a:ext>
            </a:extLst>
          </p:cNvPr>
          <p:cNvSpPr txBox="1"/>
          <p:nvPr/>
        </p:nvSpPr>
        <p:spPr>
          <a:xfrm>
            <a:off x="7715741" y="2436726"/>
            <a:ext cx="140102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 err="1">
                <a:solidFill>
                  <a:srgbClr val="FF0000"/>
                </a:solidFill>
                <a:latin typeface="+mn-lt"/>
              </a:rPr>
              <a:t>Bidding</a:t>
            </a:r>
            <a:r>
              <a:rPr lang="da-DK" b="1" dirty="0">
                <a:solidFill>
                  <a:srgbClr val="FF0000"/>
                </a:solidFill>
                <a:latin typeface="+mn-lt"/>
              </a:rPr>
              <a:t> zones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E4ED4A-E88D-1F10-8DE9-837277F44ABB}"/>
              </a:ext>
            </a:extLst>
          </p:cNvPr>
          <p:cNvSpPr txBox="1"/>
          <p:nvPr/>
        </p:nvSpPr>
        <p:spPr>
          <a:xfrm>
            <a:off x="6771270" y="2112790"/>
            <a:ext cx="160781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>
                <a:solidFill>
                  <a:srgbClr val="FF0000"/>
                </a:solidFill>
                <a:latin typeface="+mn-lt"/>
              </a:rPr>
              <a:t>Market </a:t>
            </a:r>
            <a:r>
              <a:rPr lang="da-DK" b="1" dirty="0" err="1">
                <a:solidFill>
                  <a:srgbClr val="FF0000"/>
                </a:solidFill>
                <a:latin typeface="+mn-lt"/>
              </a:rPr>
              <a:t>Coupling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E182A0-3E55-1B41-05AB-643473A83B5C}"/>
              </a:ext>
            </a:extLst>
          </p:cNvPr>
          <p:cNvSpPr txBox="1"/>
          <p:nvPr/>
        </p:nvSpPr>
        <p:spPr>
          <a:xfrm>
            <a:off x="2577850" y="4815892"/>
            <a:ext cx="193963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>
                <a:solidFill>
                  <a:srgbClr val="FF0000"/>
                </a:solidFill>
                <a:latin typeface="+mn-lt"/>
              </a:rPr>
              <a:t>Park-to-Park </a:t>
            </a:r>
            <a:r>
              <a:rPr lang="da-DK" b="1" dirty="0" err="1">
                <a:solidFill>
                  <a:srgbClr val="FF0000"/>
                </a:solidFill>
                <a:latin typeface="+mn-lt"/>
              </a:rPr>
              <a:t>effects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8162A8-4F95-80D3-21E8-6BE821795A91}"/>
              </a:ext>
            </a:extLst>
          </p:cNvPr>
          <p:cNvSpPr txBox="1"/>
          <p:nvPr/>
        </p:nvSpPr>
        <p:spPr>
          <a:xfrm>
            <a:off x="1558236" y="2943958"/>
            <a:ext cx="13096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>
                <a:solidFill>
                  <a:srgbClr val="FF0000"/>
                </a:solidFill>
                <a:latin typeface="+mn-lt"/>
              </a:rPr>
              <a:t>Hub-to-</a:t>
            </a:r>
            <a:r>
              <a:rPr lang="da-DK" b="1" dirty="0" err="1">
                <a:solidFill>
                  <a:srgbClr val="FF0000"/>
                </a:solidFill>
                <a:latin typeface="+mn-lt"/>
              </a:rPr>
              <a:t>Shore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7F8D5B-59E8-00F8-D074-F0B51538FF0E}"/>
              </a:ext>
            </a:extLst>
          </p:cNvPr>
          <p:cNvSpPr txBox="1"/>
          <p:nvPr/>
        </p:nvSpPr>
        <p:spPr>
          <a:xfrm>
            <a:off x="6104599" y="5617042"/>
            <a:ext cx="161903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 err="1">
                <a:solidFill>
                  <a:srgbClr val="FF0000"/>
                </a:solidFill>
                <a:latin typeface="+mn-lt"/>
              </a:rPr>
              <a:t>Cost</a:t>
            </a:r>
            <a:r>
              <a:rPr lang="da-DK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da-DK" b="1" dirty="0" err="1">
                <a:solidFill>
                  <a:srgbClr val="FF0000"/>
                </a:solidFill>
                <a:latin typeface="+mn-lt"/>
              </a:rPr>
              <a:t>uncertainty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2F35FC-10B2-4D27-1FFC-813085A26D7C}"/>
              </a:ext>
            </a:extLst>
          </p:cNvPr>
          <p:cNvSpPr txBox="1"/>
          <p:nvPr/>
        </p:nvSpPr>
        <p:spPr>
          <a:xfrm>
            <a:off x="6530693" y="5961912"/>
            <a:ext cx="142346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>
                <a:solidFill>
                  <a:srgbClr val="FF0000"/>
                </a:solidFill>
                <a:latin typeface="+mn-lt"/>
              </a:rPr>
              <a:t>Supply Chains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Arrow: Up-Down 25">
            <a:extLst>
              <a:ext uri="{FF2B5EF4-FFF2-40B4-BE49-F238E27FC236}">
                <a16:creationId xmlns:a16="http://schemas.microsoft.com/office/drawing/2014/main" id="{A2061584-383B-79A1-6250-3D1396FAE499}"/>
              </a:ext>
            </a:extLst>
          </p:cNvPr>
          <p:cNvSpPr/>
          <p:nvPr/>
        </p:nvSpPr>
        <p:spPr bwMode="auto">
          <a:xfrm rot="6196068">
            <a:off x="6061865" y="1411108"/>
            <a:ext cx="518930" cy="2261117"/>
          </a:xfrm>
          <a:prstGeom prst="upDownArrow">
            <a:avLst>
              <a:gd name="adj1" fmla="val 52321"/>
              <a:gd name="adj2" fmla="val 3517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7" name="Arrow: Up-Down 26">
            <a:extLst>
              <a:ext uri="{FF2B5EF4-FFF2-40B4-BE49-F238E27FC236}">
                <a16:creationId xmlns:a16="http://schemas.microsoft.com/office/drawing/2014/main" id="{582EA06C-AA46-1E73-5269-5F37D0634197}"/>
              </a:ext>
            </a:extLst>
          </p:cNvPr>
          <p:cNvSpPr/>
          <p:nvPr/>
        </p:nvSpPr>
        <p:spPr bwMode="auto">
          <a:xfrm rot="2560744">
            <a:off x="6701401" y="2905770"/>
            <a:ext cx="518930" cy="2261117"/>
          </a:xfrm>
          <a:prstGeom prst="upDownArrow">
            <a:avLst>
              <a:gd name="adj1" fmla="val 52321"/>
              <a:gd name="adj2" fmla="val 3517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8" name="Arrow: Up-Down 27">
            <a:extLst>
              <a:ext uri="{FF2B5EF4-FFF2-40B4-BE49-F238E27FC236}">
                <a16:creationId xmlns:a16="http://schemas.microsoft.com/office/drawing/2014/main" id="{F7F60F1C-1950-EA26-016A-7011162D2668}"/>
              </a:ext>
            </a:extLst>
          </p:cNvPr>
          <p:cNvSpPr/>
          <p:nvPr/>
        </p:nvSpPr>
        <p:spPr bwMode="auto">
          <a:xfrm rot="17770839">
            <a:off x="4275477" y="3217847"/>
            <a:ext cx="518930" cy="2261117"/>
          </a:xfrm>
          <a:prstGeom prst="upDownArrow">
            <a:avLst>
              <a:gd name="adj1" fmla="val 52321"/>
              <a:gd name="adj2" fmla="val 3517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9" name="Arrow: Up-Down 28">
            <a:extLst>
              <a:ext uri="{FF2B5EF4-FFF2-40B4-BE49-F238E27FC236}">
                <a16:creationId xmlns:a16="http://schemas.microsoft.com/office/drawing/2014/main" id="{E16BBB24-AD7D-6231-037F-4CD558B7724D}"/>
              </a:ext>
            </a:extLst>
          </p:cNvPr>
          <p:cNvSpPr/>
          <p:nvPr/>
        </p:nvSpPr>
        <p:spPr bwMode="auto">
          <a:xfrm rot="13315525">
            <a:off x="3390390" y="2325576"/>
            <a:ext cx="518930" cy="1476032"/>
          </a:xfrm>
          <a:prstGeom prst="upDownArrow">
            <a:avLst>
              <a:gd name="adj1" fmla="val 52321"/>
              <a:gd name="adj2" fmla="val 3517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0328EE-9433-1FE3-4D8F-023E4ADB2E79}"/>
              </a:ext>
            </a:extLst>
          </p:cNvPr>
          <p:cNvSpPr txBox="1"/>
          <p:nvPr/>
        </p:nvSpPr>
        <p:spPr>
          <a:xfrm>
            <a:off x="2434493" y="4417701"/>
            <a:ext cx="117339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>
                <a:solidFill>
                  <a:srgbClr val="FF0000"/>
                </a:solidFill>
                <a:latin typeface="+mn-lt"/>
              </a:rPr>
              <a:t>Park-to-Hub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739DC1-997D-DEFA-B3C4-2D723964CC48}"/>
              </a:ext>
            </a:extLst>
          </p:cNvPr>
          <p:cNvSpPr txBox="1"/>
          <p:nvPr/>
        </p:nvSpPr>
        <p:spPr>
          <a:xfrm>
            <a:off x="4406620" y="1437940"/>
            <a:ext cx="245259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 err="1">
                <a:solidFill>
                  <a:srgbClr val="FF0000"/>
                </a:solidFill>
                <a:latin typeface="+mn-lt"/>
              </a:rPr>
              <a:t>Anticipatory</a:t>
            </a:r>
            <a:r>
              <a:rPr lang="da-DK" b="1" dirty="0">
                <a:solidFill>
                  <a:srgbClr val="FF0000"/>
                </a:solidFill>
                <a:latin typeface="+mn-lt"/>
              </a:rPr>
              <a:t> Investments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3B3A44-2432-8979-A7B1-B335BDA5DB4F}"/>
              </a:ext>
            </a:extLst>
          </p:cNvPr>
          <p:cNvSpPr txBox="1"/>
          <p:nvPr/>
        </p:nvSpPr>
        <p:spPr>
          <a:xfrm>
            <a:off x="5161400" y="1733800"/>
            <a:ext cx="155010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 err="1">
                <a:solidFill>
                  <a:srgbClr val="FF0000"/>
                </a:solidFill>
                <a:latin typeface="+mn-lt"/>
              </a:rPr>
              <a:t>Interconnectors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45DD00-5ECC-D638-C676-A22595B881E7}"/>
              </a:ext>
            </a:extLst>
          </p:cNvPr>
          <p:cNvSpPr txBox="1"/>
          <p:nvPr/>
        </p:nvSpPr>
        <p:spPr>
          <a:xfrm>
            <a:off x="7063692" y="5169360"/>
            <a:ext cx="178093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>
                <a:solidFill>
                  <a:srgbClr val="FF0000"/>
                </a:solidFill>
                <a:latin typeface="+mn-lt"/>
              </a:rPr>
              <a:t>Profit </a:t>
            </a:r>
            <a:r>
              <a:rPr lang="da-DK" b="1" dirty="0" err="1">
                <a:solidFill>
                  <a:srgbClr val="FF0000"/>
                </a:solidFill>
                <a:latin typeface="+mn-lt"/>
              </a:rPr>
              <a:t>requirement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C1F36F2-4768-B8E1-AB47-347B75B5C1B3}"/>
              </a:ext>
            </a:extLst>
          </p:cNvPr>
          <p:cNvSpPr/>
          <p:nvPr/>
        </p:nvSpPr>
        <p:spPr bwMode="auto">
          <a:xfrm>
            <a:off x="4216400" y="4546409"/>
            <a:ext cx="5538474" cy="1883227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FA93E7C5-A148-F10E-490D-C95CCF23C201}"/>
              </a:ext>
            </a:extLst>
          </p:cNvPr>
          <p:cNvSpPr/>
          <p:nvPr/>
        </p:nvSpPr>
        <p:spPr bwMode="auto">
          <a:xfrm>
            <a:off x="6896692" y="4375289"/>
            <a:ext cx="635000" cy="568851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dirty="0" err="1">
              <a:ln>
                <a:noFill/>
              </a:ln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B9E99A6-1CD6-EDD5-E296-277FEFF4F071}"/>
              </a:ext>
            </a:extLst>
          </p:cNvPr>
          <p:cNvSpPr txBox="1"/>
          <p:nvPr/>
        </p:nvSpPr>
        <p:spPr>
          <a:xfrm>
            <a:off x="4226871" y="2431231"/>
            <a:ext cx="114133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 err="1">
                <a:solidFill>
                  <a:srgbClr val="FF0000"/>
                </a:solidFill>
                <a:latin typeface="+mn-lt"/>
              </a:rPr>
              <a:t>Curtailment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8498558-7588-2221-1837-E6D388A58432}"/>
              </a:ext>
            </a:extLst>
          </p:cNvPr>
          <p:cNvSpPr txBox="1"/>
          <p:nvPr/>
        </p:nvSpPr>
        <p:spPr>
          <a:xfrm>
            <a:off x="7054247" y="4592822"/>
            <a:ext cx="33192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1400" b="1" dirty="0">
                <a:latin typeface="+mn-lt"/>
              </a:rPr>
              <a:t>CfD</a:t>
            </a:r>
            <a:endParaRPr lang="en-GB" sz="1400" b="1" dirty="0" err="1">
              <a:latin typeface="+mn-lt"/>
            </a:endParaRPr>
          </a:p>
        </p:txBody>
      </p:sp>
      <p:sp>
        <p:nvSpPr>
          <p:cNvPr id="43" name="Star: 5 Points 42">
            <a:extLst>
              <a:ext uri="{FF2B5EF4-FFF2-40B4-BE49-F238E27FC236}">
                <a16:creationId xmlns:a16="http://schemas.microsoft.com/office/drawing/2014/main" id="{7AAA9008-A7E1-CEC2-A572-01FB112F23BB}"/>
              </a:ext>
            </a:extLst>
          </p:cNvPr>
          <p:cNvSpPr/>
          <p:nvPr/>
        </p:nvSpPr>
        <p:spPr bwMode="auto">
          <a:xfrm>
            <a:off x="6737039" y="2730733"/>
            <a:ext cx="635000" cy="568851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dirty="0" err="1">
              <a:ln>
                <a:noFill/>
              </a:ln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1E32F04-2708-7CB8-7111-3196FF6FC60D}"/>
              </a:ext>
            </a:extLst>
          </p:cNvPr>
          <p:cNvSpPr txBox="1"/>
          <p:nvPr/>
        </p:nvSpPr>
        <p:spPr>
          <a:xfrm>
            <a:off x="6850158" y="2950602"/>
            <a:ext cx="3649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1400" b="1" dirty="0">
                <a:latin typeface="+mn-lt"/>
              </a:rPr>
              <a:t>TAG</a:t>
            </a:r>
            <a:endParaRPr lang="en-GB" sz="1400" b="1" dirty="0" err="1">
              <a:latin typeface="+mn-lt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D1B9506-1B6F-4344-AA05-1841527CE16B}"/>
              </a:ext>
            </a:extLst>
          </p:cNvPr>
          <p:cNvSpPr/>
          <p:nvPr/>
        </p:nvSpPr>
        <p:spPr bwMode="auto">
          <a:xfrm>
            <a:off x="6210530" y="1809509"/>
            <a:ext cx="4421647" cy="1883227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D16606-0D22-CE51-CAF0-5354612C251B}"/>
              </a:ext>
            </a:extLst>
          </p:cNvPr>
          <p:cNvGrpSpPr/>
          <p:nvPr/>
        </p:nvGrpSpPr>
        <p:grpSpPr>
          <a:xfrm>
            <a:off x="7098141" y="3054949"/>
            <a:ext cx="20160" cy="39546"/>
            <a:chOff x="8171073" y="3405937"/>
            <a:chExt cx="20160" cy="3954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8DF0929-C865-06FE-E246-23D678A1FC18}"/>
                    </a:ext>
                  </a:extLst>
                </p14:cNvPr>
                <p14:cNvContentPartPr/>
                <p14:nvPr/>
              </p14:nvContentPartPr>
              <p14:xfrm>
                <a:off x="8171073" y="3405937"/>
                <a:ext cx="360" cy="75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8DF0929-C865-06FE-E246-23D678A1FC1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162433" y="3396937"/>
                  <a:ext cx="180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1096E78-4477-9EBA-E8E8-F88701200CBC}"/>
                    </a:ext>
                  </a:extLst>
                </p14:cNvPr>
                <p14:cNvContentPartPr/>
                <p14:nvPr/>
              </p14:nvContentPartPr>
              <p14:xfrm>
                <a:off x="8181153" y="3418843"/>
                <a:ext cx="10080" cy="266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1096E78-4477-9EBA-E8E8-F88701200CB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75033" y="3412723"/>
                  <a:ext cx="22320" cy="3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B11BBDA-7112-E929-E210-52C63491C694}"/>
                  </a:ext>
                </a:extLst>
              </p14:cNvPr>
              <p14:cNvContentPartPr/>
              <p14:nvPr/>
            </p14:nvContentPartPr>
            <p14:xfrm>
              <a:off x="7166181" y="3059935"/>
              <a:ext cx="36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B11BBDA-7112-E929-E210-52C63491C69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60061" y="305381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BE90CC7-AE60-0B5D-1524-D6B04046D09F}"/>
                  </a:ext>
                </a:extLst>
              </p14:cNvPr>
              <p14:cNvContentPartPr/>
              <p14:nvPr/>
            </p14:nvContentPartPr>
            <p14:xfrm>
              <a:off x="7519113" y="5325403"/>
              <a:ext cx="9000" cy="147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BE90CC7-AE60-0B5D-1524-D6B04046D09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512993" y="5319283"/>
                <a:ext cx="2124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B3BF735-F3E8-9078-14D9-3097F1449FA0}"/>
                  </a:ext>
                </a:extLst>
              </p14:cNvPr>
              <p14:cNvContentPartPr/>
              <p14:nvPr/>
            </p14:nvContentPartPr>
            <p14:xfrm>
              <a:off x="7625313" y="2333083"/>
              <a:ext cx="1080" cy="1008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B3BF735-F3E8-9078-14D9-3097F1449FA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619193" y="2326963"/>
                <a:ext cx="1332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733295BF-023D-9310-C7D8-34DD1C37BC36}"/>
                  </a:ext>
                </a:extLst>
              </p14:cNvPr>
              <p14:cNvContentPartPr/>
              <p14:nvPr/>
            </p14:nvContentPartPr>
            <p14:xfrm>
              <a:off x="7618113" y="5391283"/>
              <a:ext cx="12600" cy="1980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733295BF-023D-9310-C7D8-34DD1C37BC3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611993" y="5385163"/>
                <a:ext cx="24840" cy="3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DCD4DFCC-BF16-36C9-99A6-DF6C4ED160D0}"/>
              </a:ext>
            </a:extLst>
          </p:cNvPr>
          <p:cNvGrpSpPr/>
          <p:nvPr/>
        </p:nvGrpSpPr>
        <p:grpSpPr>
          <a:xfrm>
            <a:off x="7597233" y="5339803"/>
            <a:ext cx="6120" cy="1080"/>
            <a:chOff x="7597233" y="5339803"/>
            <a:chExt cx="6120" cy="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7791138-4472-10EA-DECC-9C72B39B2193}"/>
                    </a:ext>
                  </a:extLst>
                </p14:cNvPr>
                <p14:cNvContentPartPr/>
                <p14:nvPr/>
              </p14:nvContentPartPr>
              <p14:xfrm>
                <a:off x="7602993" y="5340523"/>
                <a:ext cx="360" cy="3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7791138-4472-10EA-DECC-9C72B39B219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96873" y="533440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8E5ED3E-71A7-60D8-3D08-EA01735B32A6}"/>
                    </a:ext>
                  </a:extLst>
                </p14:cNvPr>
                <p14:cNvContentPartPr/>
                <p14:nvPr/>
              </p14:nvContentPartPr>
              <p14:xfrm>
                <a:off x="7597233" y="5339803"/>
                <a:ext cx="360" cy="3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8E5ED3E-71A7-60D8-3D08-EA01735B32A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91113" y="533368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BFEF550A-46B7-357C-0139-E2017F3B2707}"/>
              </a:ext>
            </a:extLst>
          </p:cNvPr>
          <p:cNvSpPr/>
          <p:nvPr/>
        </p:nvSpPr>
        <p:spPr bwMode="auto">
          <a:xfrm rot="1083258">
            <a:off x="863013" y="3687791"/>
            <a:ext cx="5538474" cy="1883227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pic>
        <p:nvPicPr>
          <p:cNvPr id="48" name="Picture 4" descr="Hub Icon Vector Art, Icons, and Graphics for Free Download">
            <a:extLst>
              <a:ext uri="{FF2B5EF4-FFF2-40B4-BE49-F238E27FC236}">
                <a16:creationId xmlns:a16="http://schemas.microsoft.com/office/drawing/2014/main" id="{2C11C0A9-BCB5-C320-8CE6-06D1D24C8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9" t="20405" r="12943" b="20288"/>
          <a:stretch/>
        </p:blipFill>
        <p:spPr bwMode="auto">
          <a:xfrm>
            <a:off x="608429" y="2674272"/>
            <a:ext cx="738541" cy="71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Hub Icon Vector Art, Icons, and Graphics for Free Download">
            <a:extLst>
              <a:ext uri="{FF2B5EF4-FFF2-40B4-BE49-F238E27FC236}">
                <a16:creationId xmlns:a16="http://schemas.microsoft.com/office/drawing/2014/main" id="{3510F92D-9159-7A3B-7F88-33257F2D75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9" t="20405" r="12943" b="20288"/>
          <a:stretch/>
        </p:blipFill>
        <p:spPr bwMode="auto">
          <a:xfrm>
            <a:off x="866139" y="3158125"/>
            <a:ext cx="738541" cy="71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Hub Icon Vector Art, Icons, and Graphics for Free Download">
            <a:extLst>
              <a:ext uri="{FF2B5EF4-FFF2-40B4-BE49-F238E27FC236}">
                <a16:creationId xmlns:a16="http://schemas.microsoft.com/office/drawing/2014/main" id="{B01483B8-C412-0C91-97D9-43826D81E5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9" t="20405" r="12943" b="20288"/>
          <a:stretch/>
        </p:blipFill>
        <p:spPr bwMode="auto">
          <a:xfrm>
            <a:off x="715914" y="3919359"/>
            <a:ext cx="738541" cy="71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Star: 5 Points 50">
            <a:extLst>
              <a:ext uri="{FF2B5EF4-FFF2-40B4-BE49-F238E27FC236}">
                <a16:creationId xmlns:a16="http://schemas.microsoft.com/office/drawing/2014/main" id="{FEAB6648-2DC3-DFB2-E426-157C2F41BD72}"/>
              </a:ext>
            </a:extLst>
          </p:cNvPr>
          <p:cNvSpPr/>
          <p:nvPr/>
        </p:nvSpPr>
        <p:spPr bwMode="auto">
          <a:xfrm>
            <a:off x="3072724" y="5086266"/>
            <a:ext cx="635000" cy="568851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dirty="0" err="1">
              <a:ln>
                <a:noFill/>
              </a:ln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E70AFB5-EC25-3407-94B6-E2A4CA8DF020}"/>
              </a:ext>
            </a:extLst>
          </p:cNvPr>
          <p:cNvSpPr txBox="1"/>
          <p:nvPr/>
        </p:nvSpPr>
        <p:spPr>
          <a:xfrm>
            <a:off x="2619149" y="5145289"/>
            <a:ext cx="155291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432"/>
              </a:spcBef>
            </a:pPr>
            <a:r>
              <a:rPr lang="en-US" sz="1400" b="1" dirty="0">
                <a:latin typeface="+mn-lt"/>
              </a:rPr>
              <a:t>Revenue guarantee</a:t>
            </a:r>
            <a:endParaRPr lang="en-GB" sz="1400" b="1" dirty="0" err="1"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E55428-3E79-1908-A267-84D10C5E00B1}"/>
              </a:ext>
            </a:extLst>
          </p:cNvPr>
          <p:cNvSpPr txBox="1"/>
          <p:nvPr/>
        </p:nvSpPr>
        <p:spPr>
          <a:xfrm>
            <a:off x="5475870" y="5042741"/>
            <a:ext cx="12386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3200" b="1" dirty="0">
                <a:latin typeface="Aptos" panose="020B0004020202020204" pitchFamily="34" charset="0"/>
              </a:rPr>
              <a:t>PARKS</a:t>
            </a:r>
            <a:endParaRPr lang="en-GB" sz="3200" b="1" dirty="0" err="1">
              <a:latin typeface="Aptos" panose="020B0004020202020204" pitchFamily="34" charset="0"/>
            </a:endParaRPr>
          </a:p>
        </p:txBody>
      </p:sp>
      <p:sp>
        <p:nvSpPr>
          <p:cNvPr id="53" name="Star: 5 Points 52">
            <a:extLst>
              <a:ext uri="{FF2B5EF4-FFF2-40B4-BE49-F238E27FC236}">
                <a16:creationId xmlns:a16="http://schemas.microsoft.com/office/drawing/2014/main" id="{ED9EED05-674E-2340-56BD-FC58F247E46E}"/>
              </a:ext>
            </a:extLst>
          </p:cNvPr>
          <p:cNvSpPr/>
          <p:nvPr/>
        </p:nvSpPr>
        <p:spPr bwMode="auto">
          <a:xfrm>
            <a:off x="4593791" y="2602554"/>
            <a:ext cx="635000" cy="568851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dirty="0" err="1">
              <a:ln>
                <a:noFill/>
              </a:ln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3EB034B-0180-08E0-EF3E-2FB574AC4D81}"/>
              </a:ext>
            </a:extLst>
          </p:cNvPr>
          <p:cNvSpPr txBox="1"/>
          <p:nvPr/>
        </p:nvSpPr>
        <p:spPr>
          <a:xfrm>
            <a:off x="4141694" y="2790855"/>
            <a:ext cx="155291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432"/>
              </a:spcBef>
            </a:pPr>
            <a:r>
              <a:rPr lang="en-US" sz="1400" b="1" dirty="0">
                <a:latin typeface="+mn-lt"/>
              </a:rPr>
              <a:t>Compensation</a:t>
            </a:r>
            <a:endParaRPr lang="en-GB" sz="1400" b="1" dirty="0" err="1">
              <a:latin typeface="+mn-lt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E9779E2-4DE8-1A1B-EA6A-30CAC3DB390B}"/>
              </a:ext>
            </a:extLst>
          </p:cNvPr>
          <p:cNvSpPr/>
          <p:nvPr/>
        </p:nvSpPr>
        <p:spPr bwMode="auto">
          <a:xfrm rot="21163879">
            <a:off x="4809641" y="3055134"/>
            <a:ext cx="1931941" cy="415736"/>
          </a:xfrm>
          <a:custGeom>
            <a:avLst/>
            <a:gdLst>
              <a:gd name="connsiteX0" fmla="*/ 0 w 1272209"/>
              <a:gd name="connsiteY0" fmla="*/ 0 h 497641"/>
              <a:gd name="connsiteX1" fmla="*/ 506896 w 1272209"/>
              <a:gd name="connsiteY1" fmla="*/ 487017 h 497641"/>
              <a:gd name="connsiteX2" fmla="*/ 1272209 w 1272209"/>
              <a:gd name="connsiteY2" fmla="*/ 288235 h 49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2209" h="497641">
                <a:moveTo>
                  <a:pt x="0" y="0"/>
                </a:moveTo>
                <a:cubicBezTo>
                  <a:pt x="168965" y="162339"/>
                  <a:pt x="294861" y="438978"/>
                  <a:pt x="506896" y="487017"/>
                </a:cubicBezTo>
                <a:cubicBezTo>
                  <a:pt x="718931" y="535056"/>
                  <a:pt x="995570" y="411645"/>
                  <a:pt x="1272209" y="288235"/>
                </a:cubicBezTo>
              </a:path>
            </a:pathLst>
          </a:custGeom>
          <a:noFill/>
          <a:ln w="57150" cap="flat" cmpd="sng" algn="ctr">
            <a:solidFill>
              <a:srgbClr val="FFC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3012D1F-2179-E92B-2546-01B43122D137}"/>
              </a:ext>
            </a:extLst>
          </p:cNvPr>
          <p:cNvSpPr/>
          <p:nvPr/>
        </p:nvSpPr>
        <p:spPr bwMode="auto">
          <a:xfrm rot="4065577">
            <a:off x="5836394" y="3578874"/>
            <a:ext cx="1441886" cy="928073"/>
          </a:xfrm>
          <a:custGeom>
            <a:avLst/>
            <a:gdLst>
              <a:gd name="connsiteX0" fmla="*/ 0 w 1272209"/>
              <a:gd name="connsiteY0" fmla="*/ 0 h 497641"/>
              <a:gd name="connsiteX1" fmla="*/ 506896 w 1272209"/>
              <a:gd name="connsiteY1" fmla="*/ 487017 h 497641"/>
              <a:gd name="connsiteX2" fmla="*/ 1272209 w 1272209"/>
              <a:gd name="connsiteY2" fmla="*/ 288235 h 49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2209" h="497641">
                <a:moveTo>
                  <a:pt x="0" y="0"/>
                </a:moveTo>
                <a:cubicBezTo>
                  <a:pt x="168965" y="162339"/>
                  <a:pt x="294861" y="438978"/>
                  <a:pt x="506896" y="487017"/>
                </a:cubicBezTo>
                <a:cubicBezTo>
                  <a:pt x="718931" y="535056"/>
                  <a:pt x="995570" y="411645"/>
                  <a:pt x="1272209" y="288235"/>
                </a:cubicBezTo>
              </a:path>
            </a:pathLst>
          </a:custGeom>
          <a:noFill/>
          <a:ln w="57150" cap="flat" cmpd="sng" algn="ctr">
            <a:solidFill>
              <a:srgbClr val="FFC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41EC7DA-E32D-AE36-AD56-713C64E7768E}"/>
              </a:ext>
            </a:extLst>
          </p:cNvPr>
          <p:cNvSpPr/>
          <p:nvPr/>
        </p:nvSpPr>
        <p:spPr bwMode="auto">
          <a:xfrm rot="9626858">
            <a:off x="3679715" y="4215448"/>
            <a:ext cx="2928618" cy="1010259"/>
          </a:xfrm>
          <a:custGeom>
            <a:avLst/>
            <a:gdLst>
              <a:gd name="connsiteX0" fmla="*/ 0 w 1272209"/>
              <a:gd name="connsiteY0" fmla="*/ 0 h 497641"/>
              <a:gd name="connsiteX1" fmla="*/ 506896 w 1272209"/>
              <a:gd name="connsiteY1" fmla="*/ 487017 h 497641"/>
              <a:gd name="connsiteX2" fmla="*/ 1272209 w 1272209"/>
              <a:gd name="connsiteY2" fmla="*/ 288235 h 49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2209" h="497641">
                <a:moveTo>
                  <a:pt x="0" y="0"/>
                </a:moveTo>
                <a:cubicBezTo>
                  <a:pt x="168965" y="162339"/>
                  <a:pt x="294861" y="438978"/>
                  <a:pt x="506896" y="487017"/>
                </a:cubicBezTo>
                <a:cubicBezTo>
                  <a:pt x="718931" y="535056"/>
                  <a:pt x="995570" y="411645"/>
                  <a:pt x="1272209" y="288235"/>
                </a:cubicBezTo>
              </a:path>
            </a:pathLst>
          </a:custGeom>
          <a:noFill/>
          <a:ln w="57150" cap="flat" cmpd="sng" algn="ctr">
            <a:solidFill>
              <a:srgbClr val="FFC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4052192-9BCF-8F9F-2429-73940C143423}"/>
              </a:ext>
            </a:extLst>
          </p:cNvPr>
          <p:cNvSpPr/>
          <p:nvPr/>
        </p:nvSpPr>
        <p:spPr bwMode="auto">
          <a:xfrm rot="17565695">
            <a:off x="3253614" y="3899008"/>
            <a:ext cx="2230586" cy="435336"/>
          </a:xfrm>
          <a:custGeom>
            <a:avLst/>
            <a:gdLst>
              <a:gd name="connsiteX0" fmla="*/ 0 w 1272209"/>
              <a:gd name="connsiteY0" fmla="*/ 0 h 497641"/>
              <a:gd name="connsiteX1" fmla="*/ 506896 w 1272209"/>
              <a:gd name="connsiteY1" fmla="*/ 487017 h 497641"/>
              <a:gd name="connsiteX2" fmla="*/ 1272209 w 1272209"/>
              <a:gd name="connsiteY2" fmla="*/ 288235 h 49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2209" h="497641">
                <a:moveTo>
                  <a:pt x="0" y="0"/>
                </a:moveTo>
                <a:cubicBezTo>
                  <a:pt x="168965" y="162339"/>
                  <a:pt x="294861" y="438978"/>
                  <a:pt x="506896" y="487017"/>
                </a:cubicBezTo>
                <a:cubicBezTo>
                  <a:pt x="718931" y="535056"/>
                  <a:pt x="995570" y="411645"/>
                  <a:pt x="1272209" y="288235"/>
                </a:cubicBezTo>
              </a:path>
            </a:pathLst>
          </a:custGeom>
          <a:noFill/>
          <a:ln w="57150" cap="flat" cmpd="sng" algn="ctr">
            <a:solidFill>
              <a:srgbClr val="FFC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4EAE81-B6D9-7315-1181-E9D77E75D516}"/>
              </a:ext>
            </a:extLst>
          </p:cNvPr>
          <p:cNvSpPr txBox="1"/>
          <p:nvPr/>
        </p:nvSpPr>
        <p:spPr>
          <a:xfrm>
            <a:off x="88061" y="3757773"/>
            <a:ext cx="112691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>
                <a:solidFill>
                  <a:srgbClr val="FF0000"/>
                </a:solidFill>
                <a:latin typeface="+mn-lt"/>
              </a:rPr>
              <a:t>Hub-to-Hub</a:t>
            </a:r>
            <a:endParaRPr lang="en-GB" b="1" dirty="0" err="1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799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30" grpId="0"/>
      <p:bldP spid="33" grpId="0"/>
      <p:bldP spid="34" grpId="0"/>
      <p:bldP spid="35" grpId="0"/>
      <p:bldP spid="36" grpId="0" animBg="1"/>
      <p:bldP spid="36" grpId="1" animBg="1"/>
      <p:bldP spid="31" grpId="0" animBg="1"/>
      <p:bldP spid="40" grpId="0"/>
      <p:bldP spid="42" grpId="0"/>
      <p:bldP spid="43" grpId="0" animBg="1"/>
      <p:bldP spid="44" grpId="0"/>
      <p:bldP spid="45" grpId="0" animBg="1"/>
      <p:bldP spid="45" grpId="1" animBg="1"/>
      <p:bldP spid="47" grpId="0" animBg="1"/>
      <p:bldP spid="47" grpId="1" animBg="1"/>
      <p:bldP spid="51" grpId="0" animBg="1"/>
      <p:bldP spid="52" grpId="0"/>
      <p:bldP spid="53" grpId="0" animBg="1"/>
      <p:bldP spid="54" grpId="0"/>
      <p:bldP spid="56" grpId="0" animBg="1"/>
      <p:bldP spid="57" grpId="0" animBg="1"/>
      <p:bldP spid="58" grpId="0" animBg="1"/>
      <p:bldP spid="59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56ED33B-3ABF-6570-4B1E-E2A595635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Principles</a:t>
            </a:r>
            <a:r>
              <a:rPr lang="da-DK" dirty="0"/>
              <a:t> for </a:t>
            </a:r>
            <a:r>
              <a:rPr lang="da-DK" dirty="0" err="1"/>
              <a:t>regulation</a:t>
            </a:r>
            <a:r>
              <a:rPr lang="da-DK" dirty="0"/>
              <a:t> and policy design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90E4A42-28CD-80AC-0F49-BE02B6522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651" y="1903228"/>
            <a:ext cx="4839377" cy="2573079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da-DK" sz="2000" dirty="0"/>
              <a:t>Short-term efficiency / </a:t>
            </a:r>
            <a:r>
              <a:rPr lang="da-DK" sz="2000" dirty="0" err="1"/>
              <a:t>socio-economic</a:t>
            </a:r>
            <a:r>
              <a:rPr lang="da-DK" sz="2000" dirty="0"/>
              <a:t> </a:t>
            </a:r>
            <a:r>
              <a:rPr lang="da-DK" sz="2000" dirty="0" err="1"/>
              <a:t>welfare</a:t>
            </a:r>
            <a:r>
              <a:rPr lang="da-DK" sz="2000" dirty="0"/>
              <a:t> </a:t>
            </a:r>
            <a:r>
              <a:rPr lang="da-DK" sz="2000" dirty="0" err="1"/>
              <a:t>maximisation</a:t>
            </a:r>
            <a:endParaRPr lang="da-DK" sz="2000" dirty="0"/>
          </a:p>
          <a:p>
            <a:pPr marL="342900" indent="-342900">
              <a:buFont typeface="+mj-lt"/>
              <a:buAutoNum type="arabicPeriod"/>
            </a:pPr>
            <a:r>
              <a:rPr lang="da-DK" sz="2000" dirty="0" err="1"/>
              <a:t>Foresight</a:t>
            </a:r>
            <a:r>
              <a:rPr lang="da-DK" sz="2000" dirty="0"/>
              <a:t> &amp; </a:t>
            </a:r>
            <a:r>
              <a:rPr lang="da-DK" sz="2000" dirty="0" err="1"/>
              <a:t>anticipatory</a:t>
            </a:r>
            <a:r>
              <a:rPr lang="da-DK" sz="2000" dirty="0"/>
              <a:t> </a:t>
            </a:r>
            <a:r>
              <a:rPr lang="da-DK" sz="2000" dirty="0" err="1"/>
              <a:t>investments</a:t>
            </a:r>
            <a:endParaRPr lang="da-DK" sz="2000" dirty="0"/>
          </a:p>
          <a:p>
            <a:pPr marL="342900" indent="-342900">
              <a:buFont typeface="+mj-lt"/>
              <a:buAutoNum type="arabicPeriod"/>
            </a:pPr>
            <a:r>
              <a:rPr lang="da-DK" sz="2000" dirty="0"/>
              <a:t>Long-term </a:t>
            </a:r>
            <a:r>
              <a:rPr lang="da-DK" sz="2000" dirty="0" err="1"/>
              <a:t>sustainable</a:t>
            </a:r>
            <a:r>
              <a:rPr lang="da-DK" sz="2000" dirty="0"/>
              <a:t> </a:t>
            </a:r>
            <a:r>
              <a:rPr lang="da-DK" sz="2000" dirty="0" err="1"/>
              <a:t>investment</a:t>
            </a:r>
            <a:r>
              <a:rPr lang="da-DK" sz="2000" dirty="0"/>
              <a:t> </a:t>
            </a:r>
            <a:r>
              <a:rPr lang="da-DK" sz="2000" dirty="0" err="1"/>
              <a:t>environment</a:t>
            </a:r>
            <a:endParaRPr lang="da-DK" sz="2000" dirty="0"/>
          </a:p>
          <a:p>
            <a:pPr marL="342900" indent="-342900">
              <a:buFont typeface="+mj-lt"/>
              <a:buAutoNum type="arabicPeriod"/>
            </a:pPr>
            <a:r>
              <a:rPr lang="da-DK" sz="2000" dirty="0"/>
              <a:t>Speed of </a:t>
            </a:r>
            <a:r>
              <a:rPr lang="da-DK" sz="2000" dirty="0" err="1"/>
              <a:t>implementation</a:t>
            </a:r>
            <a:r>
              <a:rPr lang="da-DK" sz="20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000" dirty="0"/>
              <a:t>Feasibility of (international) agreement</a:t>
            </a:r>
            <a:endParaRPr lang="en-GB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E1EEBB-A573-7EBF-4E80-84A3BE7296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D01889-CEFE-FCE9-6D19-7CD16038B0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E2373E9-EE0A-9A24-197A-496D7E067EC0}"/>
              </a:ext>
            </a:extLst>
          </p:cNvPr>
          <p:cNvSpPr txBox="1">
            <a:spLocks/>
          </p:cNvSpPr>
          <p:nvPr/>
        </p:nvSpPr>
        <p:spPr bwMode="auto">
          <a:xfrm>
            <a:off x="7444507" y="1719316"/>
            <a:ext cx="3921698" cy="30334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44000" tIns="144000" rIns="144000" bIns="144000" numCol="1" anchor="ctr" anchorCtr="0" compatLnSpc="1">
            <a:prstTxWarp prst="textNoShape">
              <a:avLst/>
            </a:prstTxWarp>
          </a:bodyPr>
          <a:lstStyle>
            <a:lvl1pPr marL="197980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13959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615538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2791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da-DK" sz="2400" b="1" kern="0" dirty="0">
                <a:solidFill>
                  <a:schemeClr val="bg1"/>
                </a:solidFill>
              </a:rPr>
              <a:t>&gt;&gt; A </a:t>
            </a:r>
            <a:r>
              <a:rPr lang="da-DK" sz="2400" b="1" kern="0" dirty="0" err="1">
                <a:solidFill>
                  <a:schemeClr val="bg1"/>
                </a:solidFill>
              </a:rPr>
              <a:t>moving</a:t>
            </a:r>
            <a:r>
              <a:rPr lang="da-DK" sz="2400" b="1" kern="0" dirty="0">
                <a:solidFill>
                  <a:schemeClr val="bg1"/>
                </a:solidFill>
              </a:rPr>
              <a:t> </a:t>
            </a:r>
            <a:r>
              <a:rPr lang="da-DK" sz="2400" b="1" kern="0" dirty="0" err="1">
                <a:solidFill>
                  <a:schemeClr val="bg1"/>
                </a:solidFill>
              </a:rPr>
              <a:t>target</a:t>
            </a:r>
            <a:r>
              <a:rPr lang="da-DK" sz="2400" b="1" kern="0" dirty="0">
                <a:solidFill>
                  <a:schemeClr val="bg1"/>
                </a:solidFill>
              </a:rPr>
              <a:t> </a:t>
            </a:r>
            <a:r>
              <a:rPr lang="da-DK" sz="2400" b="1" kern="0" dirty="0" err="1">
                <a:solidFill>
                  <a:schemeClr val="bg1"/>
                </a:solidFill>
              </a:rPr>
              <a:t>that</a:t>
            </a:r>
            <a:r>
              <a:rPr lang="da-DK" sz="2400" b="1" kern="0" dirty="0">
                <a:solidFill>
                  <a:schemeClr val="bg1"/>
                </a:solidFill>
              </a:rPr>
              <a:t> </a:t>
            </a:r>
            <a:r>
              <a:rPr lang="da-DK" sz="2400" b="1" kern="0" dirty="0" err="1">
                <a:solidFill>
                  <a:schemeClr val="bg1"/>
                </a:solidFill>
              </a:rPr>
              <a:t>depends</a:t>
            </a:r>
            <a:r>
              <a:rPr lang="da-DK" sz="2400" b="1" kern="0" dirty="0">
                <a:solidFill>
                  <a:schemeClr val="bg1"/>
                </a:solidFill>
              </a:rPr>
              <a:t> on </a:t>
            </a:r>
            <a:r>
              <a:rPr lang="da-DK" sz="2400" b="1" kern="0" dirty="0" err="1">
                <a:solidFill>
                  <a:schemeClr val="bg1"/>
                </a:solidFill>
              </a:rPr>
              <a:t>interrelated</a:t>
            </a:r>
            <a:r>
              <a:rPr lang="da-DK" sz="2400" b="1" kern="0" dirty="0">
                <a:solidFill>
                  <a:schemeClr val="bg1"/>
                </a:solidFill>
              </a:rPr>
              <a:t> factors </a:t>
            </a:r>
            <a:r>
              <a:rPr lang="da-DK" sz="2400" b="1" kern="0" dirty="0" err="1">
                <a:solidFill>
                  <a:schemeClr val="bg1"/>
                </a:solidFill>
              </a:rPr>
              <a:t>where</a:t>
            </a:r>
            <a:r>
              <a:rPr lang="da-DK" sz="2400" b="1" kern="0" dirty="0">
                <a:solidFill>
                  <a:schemeClr val="bg1"/>
                </a:solidFill>
              </a:rPr>
              <a:t> </a:t>
            </a:r>
            <a:r>
              <a:rPr lang="da-DK" sz="2400" b="1" kern="0" dirty="0" err="1">
                <a:solidFill>
                  <a:schemeClr val="bg1"/>
                </a:solidFill>
              </a:rPr>
              <a:t>outcomes</a:t>
            </a:r>
            <a:r>
              <a:rPr lang="da-DK" sz="2400" b="1" kern="0" dirty="0">
                <a:solidFill>
                  <a:schemeClr val="bg1"/>
                </a:solidFill>
              </a:rPr>
              <a:t> and decisions all </a:t>
            </a:r>
            <a:r>
              <a:rPr lang="da-DK" sz="2400" b="1" kern="0" dirty="0" err="1">
                <a:solidFill>
                  <a:schemeClr val="bg1"/>
                </a:solidFill>
              </a:rPr>
              <a:t>influence</a:t>
            </a:r>
            <a:r>
              <a:rPr lang="da-DK" sz="2400" b="1" kern="0" dirty="0">
                <a:solidFill>
                  <a:schemeClr val="bg1"/>
                </a:solidFill>
              </a:rPr>
              <a:t> </a:t>
            </a:r>
            <a:r>
              <a:rPr lang="da-DK" sz="2400" b="1" kern="0" dirty="0" err="1">
                <a:solidFill>
                  <a:schemeClr val="bg1"/>
                </a:solidFill>
              </a:rPr>
              <a:t>one</a:t>
            </a:r>
            <a:r>
              <a:rPr lang="da-DK" sz="2400" b="1" kern="0" dirty="0">
                <a:solidFill>
                  <a:schemeClr val="bg1"/>
                </a:solidFill>
              </a:rPr>
              <a:t> </a:t>
            </a:r>
            <a:r>
              <a:rPr lang="da-DK" sz="2400" b="1" kern="0" dirty="0" err="1">
                <a:solidFill>
                  <a:schemeClr val="bg1"/>
                </a:solidFill>
              </a:rPr>
              <a:t>another</a:t>
            </a:r>
            <a:endParaRPr lang="en-GB" sz="2400" b="1" kern="0" dirty="0">
              <a:solidFill>
                <a:schemeClr val="bg1"/>
              </a:solidFill>
            </a:endParaRP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3F679DB-A01F-E63D-9619-52CC9C80A7CE}"/>
              </a:ext>
            </a:extLst>
          </p:cNvPr>
          <p:cNvSpPr txBox="1">
            <a:spLocks/>
          </p:cNvSpPr>
          <p:nvPr/>
        </p:nvSpPr>
        <p:spPr bwMode="auto">
          <a:xfrm>
            <a:off x="1178651" y="4880345"/>
            <a:ext cx="4190791" cy="64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7980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13959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615538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2791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1025897" indent="-1979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da-DK" sz="2000" b="1" u="sng" kern="0" dirty="0" err="1"/>
              <a:t>Tradeoffs</a:t>
            </a:r>
            <a:r>
              <a:rPr lang="da-DK" sz="2000" b="1" u="sng" kern="0" dirty="0"/>
              <a:t> and </a:t>
            </a:r>
            <a:r>
              <a:rPr lang="da-DK" sz="2000" b="1" u="sng" kern="0" dirty="0" err="1"/>
              <a:t>risk</a:t>
            </a:r>
            <a:r>
              <a:rPr lang="da-DK" sz="2000" b="1" u="sng" kern="0" dirty="0"/>
              <a:t> </a:t>
            </a:r>
            <a:r>
              <a:rPr lang="da-DK" sz="2000" b="1" u="sng" kern="0" dirty="0" err="1"/>
              <a:t>considerations</a:t>
            </a:r>
            <a:r>
              <a:rPr lang="da-DK" sz="2000" b="1" u="sng" kern="0" dirty="0"/>
              <a:t>: </a:t>
            </a:r>
          </a:p>
          <a:p>
            <a:pPr marL="0" indent="0">
              <a:buNone/>
            </a:pPr>
            <a:r>
              <a:rPr lang="da-DK" sz="2000" kern="0" dirty="0"/>
              <a:t>Volume </a:t>
            </a:r>
            <a:r>
              <a:rPr lang="da-DK" sz="2000" kern="0" dirty="0" err="1"/>
              <a:t>risks</a:t>
            </a:r>
            <a:r>
              <a:rPr lang="da-DK" sz="2000" kern="0" dirty="0"/>
              <a:t> &amp; </a:t>
            </a:r>
            <a:r>
              <a:rPr lang="da-DK" sz="2000" kern="0" dirty="0" err="1"/>
              <a:t>price</a:t>
            </a:r>
            <a:r>
              <a:rPr lang="da-DK" sz="2000" kern="0" dirty="0"/>
              <a:t> </a:t>
            </a:r>
            <a:r>
              <a:rPr lang="da-DK" sz="2000" kern="0" dirty="0" err="1"/>
              <a:t>risks</a:t>
            </a:r>
            <a:endParaRPr lang="da-DK" sz="2000" kern="0" dirty="0"/>
          </a:p>
          <a:p>
            <a:pPr marL="0" indent="0">
              <a:buNone/>
            </a:pPr>
            <a:r>
              <a:rPr lang="da-DK" sz="2000" kern="0" dirty="0" err="1"/>
              <a:t>Today’s</a:t>
            </a:r>
            <a:r>
              <a:rPr lang="da-DK" sz="2000" kern="0" dirty="0"/>
              <a:t> </a:t>
            </a:r>
            <a:r>
              <a:rPr lang="da-DK" sz="2000" kern="0" dirty="0" err="1"/>
              <a:t>risks</a:t>
            </a:r>
            <a:r>
              <a:rPr lang="da-DK" sz="2000" kern="0" dirty="0"/>
              <a:t> &amp; future </a:t>
            </a:r>
            <a:r>
              <a:rPr lang="da-DK" sz="2000" kern="0" dirty="0" err="1"/>
              <a:t>risks</a:t>
            </a:r>
            <a:br>
              <a:rPr lang="da-DK" sz="2000" kern="0" dirty="0"/>
            </a:br>
            <a:endParaRPr lang="en-GB" sz="2000" kern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EC2E02-35C9-C766-645E-45F20C8B43C5}"/>
              </a:ext>
            </a:extLst>
          </p:cNvPr>
          <p:cNvSpPr txBox="1"/>
          <p:nvPr/>
        </p:nvSpPr>
        <p:spPr>
          <a:xfrm>
            <a:off x="6298360" y="5392471"/>
            <a:ext cx="229229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>
                <a:solidFill>
                  <a:schemeClr val="accent2"/>
                </a:solidFill>
                <a:latin typeface="+mn-lt"/>
              </a:rPr>
              <a:t>All </a:t>
            </a:r>
            <a:r>
              <a:rPr lang="da-DK" b="1" dirty="0" err="1">
                <a:solidFill>
                  <a:schemeClr val="accent2"/>
                </a:solidFill>
                <a:latin typeface="+mn-lt"/>
              </a:rPr>
              <a:t>need</a:t>
            </a:r>
            <a:r>
              <a:rPr lang="da-DK" b="1" dirty="0">
                <a:solidFill>
                  <a:schemeClr val="accent2"/>
                </a:solidFill>
                <a:latin typeface="+mn-lt"/>
              </a:rPr>
              <a:t> to </a:t>
            </a:r>
            <a:r>
              <a:rPr lang="da-DK" b="1" dirty="0" err="1">
                <a:solidFill>
                  <a:schemeClr val="accent2"/>
                </a:solidFill>
                <a:latin typeface="+mn-lt"/>
              </a:rPr>
              <a:t>be</a:t>
            </a:r>
            <a:r>
              <a:rPr lang="da-DK" b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da-DK" b="1" dirty="0" err="1">
                <a:solidFill>
                  <a:schemeClr val="accent2"/>
                </a:solidFill>
                <a:latin typeface="+mn-lt"/>
              </a:rPr>
              <a:t>balanced</a:t>
            </a:r>
            <a:endParaRPr lang="en-GB" b="1" dirty="0" err="1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77E7FF5-AED1-B2FD-9047-D759E88A5A81}"/>
              </a:ext>
            </a:extLst>
          </p:cNvPr>
          <p:cNvSpPr/>
          <p:nvPr/>
        </p:nvSpPr>
        <p:spPr bwMode="auto">
          <a:xfrm>
            <a:off x="633912" y="4476307"/>
            <a:ext cx="5538474" cy="1883227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054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ky, outdoor, outdoor object&#10;&#10;Description automatically generated">
            <a:extLst>
              <a:ext uri="{FF2B5EF4-FFF2-40B4-BE49-F238E27FC236}">
                <a16:creationId xmlns:a16="http://schemas.microsoft.com/office/drawing/2014/main" id="{90004C62-7794-E14D-A37C-C814930819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" y="49134"/>
            <a:ext cx="12188826" cy="655071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C85D8-2291-4C46-9E65-83625E23E9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4" name="Logo white">
            <a:extLst>
              <a:ext uri="{FF2B5EF4-FFF2-40B4-BE49-F238E27FC236}">
                <a16:creationId xmlns:a16="http://schemas.microsoft.com/office/drawing/2014/main" id="{8E40E84A-301F-4949-97DB-E4EAAD95AD28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252763" y="252414"/>
            <a:ext cx="419556" cy="61192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>
              <a:latin typeface="Neo Sans Pro" panose="020B05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9589B0-DAA2-D94A-8F59-4EBE1BD44735}"/>
              </a:ext>
            </a:extLst>
          </p:cNvPr>
          <p:cNvSpPr/>
          <p:nvPr/>
        </p:nvSpPr>
        <p:spPr bwMode="auto">
          <a:xfrm>
            <a:off x="794" y="3423"/>
            <a:ext cx="12188826" cy="45713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432"/>
              </a:spcBef>
            </a:pPr>
            <a:endParaRPr lang="en-GB" err="1">
              <a:solidFill>
                <a:srgbClr val="FFFFFF"/>
              </a:solidFill>
              <a:latin typeface="Neo Sans Pro" panose="020B05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6A402D-D9FF-3C4E-B172-327E1F594F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944"/>
          <a:stretch/>
        </p:blipFill>
        <p:spPr>
          <a:xfrm>
            <a:off x="7358102" y="691446"/>
            <a:ext cx="4928987" cy="931005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9E341D2F-59C2-D44C-B4E7-DC43E0A89FFD}"/>
              </a:ext>
            </a:extLst>
          </p:cNvPr>
          <p:cNvSpPr txBox="1">
            <a:spLocks/>
          </p:cNvSpPr>
          <p:nvPr/>
        </p:nvSpPr>
        <p:spPr bwMode="auto">
          <a:xfrm>
            <a:off x="7734533" y="881387"/>
            <a:ext cx="5543893" cy="51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Neo Sans Pro" panose="020B050403050404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r>
              <a:rPr lang="en-GB" ker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&amp; Answers</a:t>
            </a:r>
          </a:p>
        </p:txBody>
      </p: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94FD401-A868-04BE-8EA8-E2E2A8871C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139" y="241829"/>
            <a:ext cx="2339695" cy="1965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40347" y="1705199"/>
            <a:ext cx="3646485" cy="73856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32"/>
              </a:spcBef>
            </a:pPr>
            <a:r>
              <a:rPr lang="da-DK" sz="4800" b="1">
                <a:solidFill>
                  <a:schemeClr val="bg1"/>
                </a:solidFill>
                <a:latin typeface="+mn-lt"/>
              </a:rPr>
              <a:t>THANK YOU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8956FD-D14E-0743-8216-1EBC002B5328}"/>
              </a:ext>
            </a:extLst>
          </p:cNvPr>
          <p:cNvSpPr/>
          <p:nvPr/>
        </p:nvSpPr>
        <p:spPr bwMode="auto">
          <a:xfrm>
            <a:off x="145898" y="4938303"/>
            <a:ext cx="4093041" cy="1312905"/>
          </a:xfrm>
          <a:prstGeom prst="rect">
            <a:avLst/>
          </a:prstGeom>
          <a:solidFill>
            <a:srgbClr val="FFFFFF">
              <a:alpha val="80000"/>
            </a:srgbClr>
          </a:solid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89988" tIns="46794" rIns="89988" bIns="46794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432"/>
              </a:spcBef>
            </a:pPr>
            <a:r>
              <a:rPr lang="en-GB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ME AT:</a:t>
            </a:r>
          </a:p>
          <a:p>
            <a:pPr algn="ctr">
              <a:spcBef>
                <a:spcPts val="432"/>
              </a:spcBef>
            </a:pPr>
            <a:r>
              <a:rPr lang="en-GB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LENA KITZING, </a:t>
            </a:r>
            <a:r>
              <a:rPr lang="en-GB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lkit@dtu.dk</a:t>
            </a:r>
            <a:endParaRPr lang="en-GB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432"/>
              </a:spcBef>
            </a:pPr>
            <a:r>
              <a:rPr lang="en-GB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ts val="432"/>
              </a:spcBef>
            </a:pPr>
            <a:endParaRPr lang="en-GB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0745" y="5757722"/>
            <a:ext cx="323808" cy="3428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3958" y="5809716"/>
            <a:ext cx="774150" cy="24618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32"/>
              </a:spcBef>
            </a:pPr>
            <a:r>
              <a:rPr lang="da-DK">
                <a:latin typeface="+mn-lt"/>
                <a:hlinkClick r:id="rId9"/>
              </a:rPr>
              <a:t>LinkedIn</a:t>
            </a:r>
            <a:endParaRPr lang="da-DK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49132" y="5752750"/>
            <a:ext cx="1178375" cy="3077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400">
                <a:solidFill>
                  <a:srgbClr val="536471"/>
                </a:solidFill>
                <a:latin typeface="TwitterChirp"/>
              </a:rPr>
              <a:t>@</a:t>
            </a:r>
            <a:r>
              <a:rPr lang="da-DK" sz="1400" err="1">
                <a:solidFill>
                  <a:srgbClr val="536471"/>
                </a:solidFill>
                <a:latin typeface="TwitterChirp"/>
              </a:rPr>
              <a:t>LenaKitzing</a:t>
            </a:r>
            <a:endParaRPr lang="da-DK" sz="14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6753" y="5771219"/>
            <a:ext cx="352379" cy="31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350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solidFill>
            <a:schemeClr val="accent2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 DTU Template.potx" id="{DCBB0D47-5BC6-435C-9126-D3D343B0B928}" vid="{2DC669D5-2566-4482-AB47-A5699F5A4350}"/>
    </a:ext>
  </a:extLst>
</a:theme>
</file>

<file path=ppt/theme/theme2.xml><?xml version="1.0" encoding="utf-8"?>
<a:theme xmlns:a="http://schemas.openxmlformats.org/drawingml/2006/main" name="1_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solidFill>
            <a:schemeClr val="accent2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 DTU Template.potx" id="{DCBB0D47-5BC6-435C-9126-D3D343B0B928}" vid="{2DC669D5-2566-4482-AB47-A5699F5A4350}"/>
    </a:ext>
  </a:extLst>
</a:theme>
</file>

<file path=ppt/theme/theme3.xml><?xml version="1.0" encoding="utf-8"?>
<a:theme xmlns:a="http://schemas.openxmlformats.org/drawingml/2006/main" name="2_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solidFill>
            <a:schemeClr val="accent2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 DTU Template.potx" id="{DCBB0D47-5BC6-435C-9126-D3D343B0B928}" vid="{2DC669D5-2566-4482-AB47-A5699F5A4350}"/>
    </a:ext>
  </a:extLst>
</a:theme>
</file>

<file path=ppt/theme/theme4.xml><?xml version="1.0" encoding="utf-8"?>
<a:theme xmlns:a="http://schemas.openxmlformats.org/drawingml/2006/main" name="3_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solidFill>
            <a:schemeClr val="accent2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 DTU Template.potx" id="{DCBB0D47-5BC6-435C-9126-D3D343B0B928}" vid="{2DC669D5-2566-4482-AB47-A5699F5A435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FD0D2BCB49EE48A8253E09179E01BD" ma:contentTypeVersion="13" ma:contentTypeDescription="Opret et nyt dokument." ma:contentTypeScope="" ma:versionID="0f6735ad19d924f3de02f7bc6c226a53">
  <xsd:schema xmlns:xsd="http://www.w3.org/2001/XMLSchema" xmlns:xs="http://www.w3.org/2001/XMLSchema" xmlns:p="http://schemas.microsoft.com/office/2006/metadata/properties" xmlns:ns2="02b92ad1-35c4-461e-b015-b8f3bf51f098" xmlns:ns3="eee10df1-d6a0-48b0-882c-994e6c64c312" targetNamespace="http://schemas.microsoft.com/office/2006/metadata/properties" ma:root="true" ma:fieldsID="d7502e83d60bfa6aa27387c9216830c5" ns2:_="" ns3:_="">
    <xsd:import namespace="02b92ad1-35c4-461e-b015-b8f3bf51f098"/>
    <xsd:import namespace="eee10df1-d6a0-48b0-882c-994e6c64c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b92ad1-35c4-461e-b015-b8f3bf51f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e10df1-d6a0-48b0-882c-994e6c64c31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TemplafyTemplateConfiguration><![CDATA[{"elementsMetadata":[{"type":"shape","id":"79bdcc94-aa33-4708-9b11-1c10caf3252f","elementConfiguration":{"binding":"UserProfile.Offices.Workarea_{{DocumentLanguage}}","disableUpdates":false,"type":"text"}},{"type":"shape","id":"5b2b8a09-0cee-4c85-9989-cde7ca927345","elementConfiguration":{"format":"{{DateFormats.GeneralDate}}","binding":"Form.Date","disableUpdates":false,"type":"date"}},{"type":"shape","id":"c4064f3e-61bd-4fde-bb92-82002841f380","elementConfiguration":{"binding":"Form.PresentationTitle","disableUpdates":false,"type":"text"}}],"transformationConfigurations":[{"language":"{{DocumentLanguage}}","disableUpdates":false,"type":"proofingLanguage"}],"templateName":"","templateDescription":"","enableDocumentContentUpdater":true,"version":"1.2"}]]></TemplafyTemplateConfiguration>
</file>

<file path=customXml/item4.xml><?xml version="1.0" encoding="utf-8"?>
<TemplafyFormConfiguration><![CDATA[{"formFields":[{"required":false,"helpTexts":{"prefix":"","postfix":""},"spacing":{},"type":"datePicker","name":"Date","label":"Date","fullyQualifiedName":"Date"},{"required":false,"placeholder":"","lines":0,"helpTexts":{"prefix":"","postfix":""},"spacing":{},"type":"textBox","name":"PresentationTitle","label":"Presentation title","fullyQualifiedName":"PresentationTitle"}],"formDataEntries":[{"name":"Date","value":"H/HiKde3GLUzvGjCI7u3EQ=="},{"name":"PresentationTitle","value":"u/3Zab7Dg8qFAfdOqQnZjgr4fLLYo1ZMGvohHyDnq0eeGFK4kab+iM1GwcQ4zk5P"}]}]]></TemplafyFormConfiguration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60F577-6D81-449C-ACA3-51EE557AB4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9067B2-336E-4B62-821F-F70637438D73}">
  <ds:schemaRefs>
    <ds:schemaRef ds:uri="02b92ad1-35c4-461e-b015-b8f3bf51f098"/>
    <ds:schemaRef ds:uri="eee10df1-d6a0-48b0-882c-994e6c64c31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334258C-C3E7-4029-A615-C886A240FB15}">
  <ds:schemaRefs/>
</ds:datastoreItem>
</file>

<file path=customXml/itemProps4.xml><?xml version="1.0" encoding="utf-8"?>
<ds:datastoreItem xmlns:ds="http://schemas.openxmlformats.org/officeDocument/2006/customXml" ds:itemID="{C086A146-0E09-4AA0-A3DC-33B2C18DA71A}">
  <ds:schemaRefs/>
</ds:datastoreItem>
</file>

<file path=customXml/itemProps5.xml><?xml version="1.0" encoding="utf-8"?>
<ds:datastoreItem xmlns:ds="http://schemas.openxmlformats.org/officeDocument/2006/customXml" ds:itemID="{D64CFE32-587B-4393-8B68-32E276B42166}">
  <ds:schemaRefs>
    <ds:schemaRef ds:uri="http://schemas.microsoft.com/office/2006/documentManagement/types"/>
    <ds:schemaRef ds:uri="http://purl.org/dc/terms/"/>
    <ds:schemaRef ds:uri="02b92ad1-35c4-461e-b015-b8f3bf51f098"/>
    <ds:schemaRef ds:uri="http://www.w3.org/XML/1998/namespace"/>
    <ds:schemaRef ds:uri="http://purl.org/dc/dcmitype/"/>
    <ds:schemaRef ds:uri="http://purl.org/dc/elements/1.1/"/>
    <ds:schemaRef ds:uri="eee10df1-d6a0-48b0-882c-994e6c64c312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 DTU Template</Template>
  <TotalTime>907</TotalTime>
  <Words>409</Words>
  <Application>Microsoft Office PowerPoint</Application>
  <PresentationFormat>Custom</PresentationFormat>
  <Paragraphs>75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Aptos</vt:lpstr>
      <vt:lpstr>Arial</vt:lpstr>
      <vt:lpstr>Calibri</vt:lpstr>
      <vt:lpstr>Neo Sans Pro</vt:lpstr>
      <vt:lpstr>TwitterChirp</vt:lpstr>
      <vt:lpstr>Verdana</vt:lpstr>
      <vt:lpstr>Blank</vt:lpstr>
      <vt:lpstr>1_Blank</vt:lpstr>
      <vt:lpstr>2_Blank</vt:lpstr>
      <vt:lpstr>3_Blank</vt:lpstr>
      <vt:lpstr>PowerPoint Presentation</vt:lpstr>
      <vt:lpstr>PowerPoint Presentation</vt:lpstr>
      <vt:lpstr>Anticipatory investments: There is value in ”intertemporal offshore grid planning”, i.e. building now looking ahead</vt:lpstr>
      <vt:lpstr>Regulation and Market Challenges in the new offshore paradigm</vt:lpstr>
      <vt:lpstr>Principles for regulation and policy design</vt:lpstr>
      <vt:lpstr>PowerPoint Presentation</vt:lpstr>
    </vt:vector>
  </TitlesOfParts>
  <Company>DTU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DTU</dc:creator>
  <cp:lastModifiedBy>Lena Kitzing</cp:lastModifiedBy>
  <cp:revision>260</cp:revision>
  <dcterms:created xsi:type="dcterms:W3CDTF">2017-07-31T08:31:56Z</dcterms:created>
  <dcterms:modified xsi:type="dcterms:W3CDTF">2024-05-06T18:48:33Z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IsCodeFreeTemplate">
    <vt:lpwstr>True</vt:lpwstr>
  </property>
  <property fmtid="{D5CDD505-2E9C-101B-9397-08002B2CF9AE}" pid="3" name="TemplafyTimeStamp">
    <vt:lpwstr>2019-01-04T12:26:18.5555378Z</vt:lpwstr>
  </property>
  <property fmtid="{D5CDD505-2E9C-101B-9397-08002B2CF9AE}" pid="4" name="TemplafyTenantId">
    <vt:lpwstr>dtu</vt:lpwstr>
  </property>
  <property fmtid="{D5CDD505-2E9C-101B-9397-08002B2CF9AE}" pid="5" name="TemplafyTemplateId">
    <vt:lpwstr>636806498783428984</vt:lpwstr>
  </property>
  <property fmtid="{D5CDD505-2E9C-101B-9397-08002B2CF9AE}" pid="6" name="TemplafyUserProfileId">
    <vt:lpwstr>638005652456965705</vt:lpwstr>
  </property>
  <property fmtid="{D5CDD505-2E9C-101B-9397-08002B2CF9AE}" pid="7" name="TemplafyLanguageCode">
    <vt:lpwstr>en-GB</vt:lpwstr>
  </property>
  <property fmtid="{D5CDD505-2E9C-101B-9397-08002B2CF9AE}" pid="8" name="ContentTypeId">
    <vt:lpwstr>0x0101004AFD0D2BCB49EE48A8253E09179E01BD</vt:lpwstr>
  </property>
</Properties>
</file>